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9"/>
  </p:notesMasterIdLst>
  <p:handoutMasterIdLst>
    <p:handoutMasterId r:id="rId170"/>
  </p:handoutMasterIdLst>
  <p:sldIdLst>
    <p:sldId id="662" r:id="rId2"/>
    <p:sldId id="783" r:id="rId3"/>
    <p:sldId id="805" r:id="rId4"/>
    <p:sldId id="803" r:id="rId5"/>
    <p:sldId id="812" r:id="rId6"/>
    <p:sldId id="806" r:id="rId7"/>
    <p:sldId id="809" r:id="rId8"/>
    <p:sldId id="808" r:id="rId9"/>
    <p:sldId id="810" r:id="rId10"/>
    <p:sldId id="807" r:id="rId11"/>
    <p:sldId id="804" r:id="rId12"/>
    <p:sldId id="813" r:id="rId13"/>
    <p:sldId id="814" r:id="rId14"/>
    <p:sldId id="816" r:id="rId15"/>
    <p:sldId id="822" r:id="rId16"/>
    <p:sldId id="826" r:id="rId17"/>
    <p:sldId id="827" r:id="rId18"/>
    <p:sldId id="828" r:id="rId19"/>
    <p:sldId id="829" r:id="rId20"/>
    <p:sldId id="831" r:id="rId21"/>
    <p:sldId id="624" r:id="rId22"/>
    <p:sldId id="714" r:id="rId23"/>
    <p:sldId id="780" r:id="rId24"/>
    <p:sldId id="781" r:id="rId25"/>
    <p:sldId id="782" r:id="rId26"/>
    <p:sldId id="467" r:id="rId27"/>
    <p:sldId id="792" r:id="rId28"/>
    <p:sldId id="777" r:id="rId29"/>
    <p:sldId id="520" r:id="rId30"/>
    <p:sldId id="764" r:id="rId31"/>
    <p:sldId id="765" r:id="rId32"/>
    <p:sldId id="835" r:id="rId33"/>
    <p:sldId id="834" r:id="rId34"/>
    <p:sldId id="838" r:id="rId35"/>
    <p:sldId id="839" r:id="rId36"/>
    <p:sldId id="841" r:id="rId37"/>
    <p:sldId id="840" r:id="rId38"/>
    <p:sldId id="842" r:id="rId39"/>
    <p:sldId id="786" r:id="rId40"/>
    <p:sldId id="789" r:id="rId41"/>
    <p:sldId id="837" r:id="rId42"/>
    <p:sldId id="836" r:id="rId43"/>
    <p:sldId id="790" r:id="rId44"/>
    <p:sldId id="843" r:id="rId45"/>
    <p:sldId id="785" r:id="rId46"/>
    <p:sldId id="832" r:id="rId47"/>
    <p:sldId id="833" r:id="rId48"/>
    <p:sldId id="522" r:id="rId49"/>
    <p:sldId id="704" r:id="rId50"/>
    <p:sldId id="706" r:id="rId51"/>
    <p:sldId id="707" r:id="rId52"/>
    <p:sldId id="709" r:id="rId53"/>
    <p:sldId id="708" r:id="rId54"/>
    <p:sldId id="710" r:id="rId55"/>
    <p:sldId id="711" r:id="rId56"/>
    <p:sldId id="745" r:id="rId57"/>
    <p:sldId id="746" r:id="rId58"/>
    <p:sldId id="737" r:id="rId59"/>
    <p:sldId id="743" r:id="rId60"/>
    <p:sldId id="747" r:id="rId61"/>
    <p:sldId id="738" r:id="rId62"/>
    <p:sldId id="739" r:id="rId63"/>
    <p:sldId id="741" r:id="rId64"/>
    <p:sldId id="740" r:id="rId65"/>
    <p:sldId id="656" r:id="rId66"/>
    <p:sldId id="742" r:id="rId67"/>
    <p:sldId id="658" r:id="rId68"/>
    <p:sldId id="748" r:id="rId69"/>
    <p:sldId id="844" r:id="rId70"/>
    <p:sldId id="769" r:id="rId71"/>
    <p:sldId id="744" r:id="rId72"/>
    <p:sldId id="770" r:id="rId73"/>
    <p:sldId id="502" r:id="rId74"/>
    <p:sldId id="771" r:id="rId75"/>
    <p:sldId id="598" r:id="rId76"/>
    <p:sldId id="527" r:id="rId77"/>
    <p:sldId id="528" r:id="rId78"/>
    <p:sldId id="749" r:id="rId79"/>
    <p:sldId id="750" r:id="rId80"/>
    <p:sldId id="751" r:id="rId81"/>
    <p:sldId id="752" r:id="rId82"/>
    <p:sldId id="753" r:id="rId83"/>
    <p:sldId id="758" r:id="rId84"/>
    <p:sldId id="776" r:id="rId85"/>
    <p:sldId id="756" r:id="rId86"/>
    <p:sldId id="755" r:id="rId87"/>
    <p:sldId id="503" r:id="rId88"/>
    <p:sldId id="504" r:id="rId89"/>
    <p:sldId id="773" r:id="rId90"/>
    <p:sldId id="524" r:id="rId91"/>
    <p:sldId id="774" r:id="rId92"/>
    <p:sldId id="775" r:id="rId93"/>
    <p:sldId id="500" r:id="rId94"/>
    <p:sldId id="505" r:id="rId95"/>
    <p:sldId id="763" r:id="rId96"/>
    <p:sldId id="760" r:id="rId97"/>
    <p:sldId id="759" r:id="rId98"/>
    <p:sldId id="761" r:id="rId99"/>
    <p:sldId id="351" r:id="rId100"/>
    <p:sldId id="508" r:id="rId101"/>
    <p:sldId id="437" r:id="rId102"/>
    <p:sldId id="511" r:id="rId103"/>
    <p:sldId id="438" r:id="rId104"/>
    <p:sldId id="439" r:id="rId105"/>
    <p:sldId id="442" r:id="rId106"/>
    <p:sldId id="455" r:id="rId107"/>
    <p:sldId id="523" r:id="rId108"/>
    <p:sldId id="512" r:id="rId109"/>
    <p:sldId id="446" r:id="rId110"/>
    <p:sldId id="509" r:id="rId111"/>
    <p:sldId id="597" r:id="rId112"/>
    <p:sldId id="586" r:id="rId113"/>
    <p:sldId id="587" r:id="rId114"/>
    <p:sldId id="588" r:id="rId115"/>
    <p:sldId id="589" r:id="rId116"/>
    <p:sldId id="590" r:id="rId117"/>
    <p:sldId id="591" r:id="rId118"/>
    <p:sldId id="592" r:id="rId119"/>
    <p:sldId id="593" r:id="rId120"/>
    <p:sldId id="594" r:id="rId121"/>
    <p:sldId id="595" r:id="rId122"/>
    <p:sldId id="583" r:id="rId123"/>
    <p:sldId id="584" r:id="rId124"/>
    <p:sldId id="596" r:id="rId125"/>
    <p:sldId id="664" r:id="rId126"/>
    <p:sldId id="665" r:id="rId127"/>
    <p:sldId id="666" r:id="rId128"/>
    <p:sldId id="667" r:id="rId129"/>
    <p:sldId id="668" r:id="rId130"/>
    <p:sldId id="669" r:id="rId131"/>
    <p:sldId id="670" r:id="rId132"/>
    <p:sldId id="671" r:id="rId133"/>
    <p:sldId id="672" r:id="rId134"/>
    <p:sldId id="673" r:id="rId135"/>
    <p:sldId id="674" r:id="rId136"/>
    <p:sldId id="675" r:id="rId137"/>
    <p:sldId id="676" r:id="rId138"/>
    <p:sldId id="677" r:id="rId139"/>
    <p:sldId id="678" r:id="rId140"/>
    <p:sldId id="679" r:id="rId141"/>
    <p:sldId id="680" r:id="rId142"/>
    <p:sldId id="681" r:id="rId143"/>
    <p:sldId id="682" r:id="rId144"/>
    <p:sldId id="683" r:id="rId145"/>
    <p:sldId id="684" r:id="rId146"/>
    <p:sldId id="685" r:id="rId147"/>
    <p:sldId id="686" r:id="rId148"/>
    <p:sldId id="687" r:id="rId149"/>
    <p:sldId id="688" r:id="rId150"/>
    <p:sldId id="689" r:id="rId151"/>
    <p:sldId id="690" r:id="rId152"/>
    <p:sldId id="691" r:id="rId153"/>
    <p:sldId id="692" r:id="rId154"/>
    <p:sldId id="693" r:id="rId155"/>
    <p:sldId id="694" r:id="rId156"/>
    <p:sldId id="713" r:id="rId157"/>
    <p:sldId id="716" r:id="rId158"/>
    <p:sldId id="717" r:id="rId159"/>
    <p:sldId id="718" r:id="rId160"/>
    <p:sldId id="719" r:id="rId161"/>
    <p:sldId id="720" r:id="rId162"/>
    <p:sldId id="721" r:id="rId163"/>
    <p:sldId id="722" r:id="rId164"/>
    <p:sldId id="723" r:id="rId165"/>
    <p:sldId id="724" r:id="rId166"/>
    <p:sldId id="725" r:id="rId167"/>
    <p:sldId id="726" r:id="rId168"/>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66667" autoAdjust="0"/>
  </p:normalViewPr>
  <p:slideViewPr>
    <p:cSldViewPr>
      <p:cViewPr>
        <p:scale>
          <a:sx n="103" d="100"/>
          <a:sy n="103" d="100"/>
        </p:scale>
        <p:origin x="-480" y="-15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handoutMaster" Target="handoutMasters/handoutMaster1.xml"/><Relationship Id="rId171" Type="http://schemas.openxmlformats.org/officeDocument/2006/relationships/printerSettings" Target="printerSettings/printerSettings1.bin"/><Relationship Id="rId172"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03/03/2012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smtClean="0"/>
              <a:t>parnter</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124</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BD58E951-2A82-7244-AF49-8348786DCE57}" type="slidenum">
              <a:rPr lang="en-GB" sz="1200" i="0">
                <a:solidFill>
                  <a:schemeClr val="tx1"/>
                </a:solidFill>
                <a:latin typeface="Arial" charset="0"/>
              </a:rPr>
              <a:pPr eaLnBrk="1" hangingPunct="1"/>
              <a:t>125</a:t>
            </a:fld>
            <a:endParaRPr lang="en-GB" sz="1200" i="0">
              <a:solidFill>
                <a:schemeClr val="tx1"/>
              </a:solidFill>
              <a:latin typeface="Arial" charset="0"/>
            </a:endParaRPr>
          </a:p>
        </p:txBody>
      </p:sp>
      <p:sp>
        <p:nvSpPr>
          <p:cNvPr id="66563" name="Rectangle 2"/>
          <p:cNvSpPr>
            <a:spLocks noGrp="1" noRot="1" noChangeAspect="1" noChangeArrowheads="1" noTextEdit="1"/>
          </p:cNvSpPr>
          <p:nvPr>
            <p:ph type="sldImg"/>
          </p:nvPr>
        </p:nvSpPr>
        <p:spPr>
          <a:xfrm>
            <a:off x="3224213" y="527050"/>
            <a:ext cx="3379787" cy="2533650"/>
          </a:xfrm>
          <a:ln/>
        </p:spPr>
      </p:sp>
      <p:sp>
        <p:nvSpPr>
          <p:cNvPr id="66564" name="Rectangle 3"/>
          <p:cNvSpPr>
            <a:spLocks noGrp="1" noChangeArrowheads="1"/>
          </p:cNvSpPr>
          <p:nvPr>
            <p:ph type="body" idx="1"/>
          </p:nvPr>
        </p:nvSpPr>
        <p:spPr>
          <a:xfrm>
            <a:off x="1369852" y="3221431"/>
            <a:ext cx="7194619" cy="3060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156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r>
              <a:rPr lang="en-US" baseline="0" smtClean="0"/>
              <a:t>).</a:t>
            </a: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Where should we start thinking about</a:t>
            </a:r>
            <a:r>
              <a:rPr lang="en-US" baseline="0" dirty="0" smtClean="0"/>
              <a:t> joint action? </a:t>
            </a:r>
            <a:br>
              <a:rPr lang="en-US" baseline="0" dirty="0" smtClean="0"/>
            </a:br>
            <a:r>
              <a:rPr lang="en-US" baseline="0" dirty="0" smtClean="0"/>
              <a:t>Maybe this is very familiar territory, but I want to go slowly here because I’m suspicious that some assumptions get smuggled into discussion right at the start.</a:t>
            </a:r>
            <a:br>
              <a:rPr lang="en-US" baseline="0" dirty="0" smtClean="0"/>
            </a:br>
            <a:r>
              <a:rPr lang="en-US" sz="1200" kern="1200" baseline="0" dirty="0" smtClean="0">
                <a:solidFill>
                  <a:srgbClr val="000000"/>
                </a:solidFill>
                <a:latin typeface="Times New Roman" charset="0"/>
                <a:ea typeface="+mn-ea"/>
                <a:cs typeface="+mn-cs"/>
              </a:rPr>
              <a:t>But, you might say, isn’t there already a perfectly good definition of joint action?</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Sometimes joint</a:t>
            </a:r>
            <a:r>
              <a:rPr lang="en-US" baseline="0" dirty="0" smtClean="0"/>
              <a:t> action is introduced by citing what was offered as a ‘working definition’ but now seems to carry a lot of weight.</a:t>
            </a:r>
          </a:p>
          <a:p>
            <a:r>
              <a:rPr lang="en-US" baseline="0" dirty="0" smtClean="0"/>
              <a:t>If this was a fully adequate definition of joint action, there would be no special role for social motor cognition in explaining what joint action is.</a:t>
            </a:r>
          </a:p>
          <a:p>
            <a:r>
              <a:rPr lang="en-US" baseline="0" dirty="0" smtClean="0"/>
              <a:t>Why am I not entirely satisfied with this?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what’s that --- seems to be a more complex notion</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This suggests that individuals are coordinating *in order to* bring about a change ... but </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restriction</a:t>
            </a:r>
            <a:r>
              <a:rPr lang="en-US" baseline="0" dirty="0" smtClean="0"/>
              <a:t> to space and time seems unnecessary, it can’t be long before everyone is having </a:t>
            </a:r>
            <a:r>
              <a:rPr lang="en-US" baseline="0" dirty="0" err="1" smtClean="0"/>
              <a:t>facebook</a:t>
            </a:r>
            <a:r>
              <a:rPr lang="en-US" baseline="0" dirty="0" smtClean="0"/>
              <a:t> weddings.</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If not that definition, where should we start</a:t>
            </a:r>
            <a:r>
              <a:rPr lang="en-US" baseline="0" dirty="0" smtClean="0"/>
              <a:t> in understanding what joint action is.</a:t>
            </a:r>
            <a:endParaRPr lang="en-US" dirty="0" smtClean="0"/>
          </a:p>
          <a:p>
            <a:r>
              <a:rPr lang="en-US" baseline="0" dirty="0" smtClean="0"/>
              <a:t>Most people don’t actually define joint action but introduce it by examples.</a:t>
            </a:r>
            <a:br>
              <a:rPr lang="en-US" baseline="0" dirty="0" smtClean="0"/>
            </a:br>
            <a:r>
              <a:rPr lang="en-US" baseline="0" dirty="0" smtClean="0"/>
              <a:t>Psychologists standard examples include ...</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Two challenges : (1) fit intuitive category; (2) explain the contrast cases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These anchor</a:t>
            </a:r>
            <a:r>
              <a:rPr lang="en-US" baseline="0" dirty="0" smtClean="0"/>
              <a:t> our understanding of what joint action is</a:t>
            </a:r>
            <a:r>
              <a:rPr lang="en-US" baseline="0" dirty="0" smtClean="0"/>
              <a:t>.</a:t>
            </a:r>
          </a:p>
          <a:p>
            <a:r>
              <a:rPr lang="en-US" sz="1200" kern="1200" dirty="0" smtClean="0">
                <a:solidFill>
                  <a:srgbClr val="000000"/>
                </a:solidFill>
                <a:latin typeface="Times New Roman" charset="0"/>
                <a:ea typeface="+mn-ea"/>
                <a:cs typeface="+mn-cs"/>
              </a:rPr>
              <a:t>These examples are not supposed to be merely cases of joint action, whatever that is. They are also supposed to be paradigm cases, and they are supposed to be cases reflection on which could provide an intuitive understanding of what joint action is.</a:t>
            </a:r>
          </a:p>
          <a:p>
            <a:r>
              <a:rPr lang="en-US" sz="1200" kern="1200" dirty="0" smtClean="0">
                <a:solidFill>
                  <a:srgbClr val="000000"/>
                </a:solidFill>
                <a:latin typeface="Times New Roman" charset="0"/>
                <a:ea typeface="+mn-ea"/>
                <a:cs typeface="+mn-cs"/>
              </a:rPr>
              <a:t>So if there is some notion or notions an intuitive</a:t>
            </a:r>
            <a:r>
              <a:rPr lang="en-US" sz="1200" kern="1200" baseline="0" dirty="0" smtClean="0">
                <a:solidFill>
                  <a:srgbClr val="000000"/>
                </a:solidFill>
                <a:latin typeface="Times New Roman" charset="0"/>
                <a:ea typeface="+mn-ea"/>
                <a:cs typeface="+mn-cs"/>
              </a:rPr>
              <a:t> understanding of which can be gained by reflection on these examples, then that notion (or those notions) are notions of joint action.</a:t>
            </a:r>
          </a:p>
          <a:p>
            <a:r>
              <a:rPr lang="en-US" sz="1200" kern="1200" baseline="0" dirty="0" smtClean="0">
                <a:solidFill>
                  <a:srgbClr val="000000"/>
                </a:solidFill>
                <a:latin typeface="Times New Roman" charset="0"/>
                <a:ea typeface="+mn-ea"/>
                <a:cs typeface="+mn-cs"/>
              </a:rPr>
              <a:t>I think we can do slightly better than just citing examples, though.</a:t>
            </a:r>
          </a:p>
          <a:p>
            <a:r>
              <a:rPr lang="en-US" sz="1200" kern="1200" baseline="0" dirty="0" smtClean="0">
                <a:solidFill>
                  <a:srgbClr val="000000"/>
                </a:solidFill>
                <a:latin typeface="Times New Roman" charset="0"/>
                <a:ea typeface="+mn-ea"/>
                <a:cs typeface="+mn-cs"/>
              </a:rPr>
              <a:t>There are also some useful contrast cases.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introducing joint action philosophers sometimes use</a:t>
            </a:r>
            <a:r>
              <a:rPr lang="en-US" baseline="0" dirty="0" smtClean="0"/>
              <a:t> contrast cases, pairs of actions which are similar in terms of </a:t>
            </a:r>
            <a:r>
              <a:rPr lang="en-US" baseline="0" dirty="0" err="1" smtClean="0"/>
              <a:t>behaviour</a:t>
            </a:r>
            <a:r>
              <a:rPr lang="en-US" baseline="0" dirty="0" smtClean="0"/>
              <a:t> and coordination but where one is joint but the other isn’t.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23</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sorts of contrast case invite the question, How do joint actions differ from individual actions which may occur in parallel? What is the difference between Jack &amp; Sue walking together and their walking side-by-side?  Gilbert’s example shows that the difference can’t just be a matter of coordination, because people merely walking alongside each other also need to coordinate their actions in order to avoid colliding with each other.  And Searle’s example shows that the difference between joint action and parallel individual action can’t just be that the actions have a common effect because merely parallel actions can have common effects too.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a:t>
            </a:r>
            <a:r>
              <a:rPr lang="en-US" dirty="0" smtClean="0"/>
              <a:t>how should we explain the contrast cases?  How </a:t>
            </a:r>
            <a:r>
              <a:rPr lang="en-US" dirty="0" smtClean="0"/>
              <a:t>does a joint action involving two or more agents differ</a:t>
            </a:r>
            <a:r>
              <a:rPr lang="en-US" baseline="0" dirty="0" smtClean="0"/>
              <a:t> from </a:t>
            </a:r>
            <a:r>
              <a:rPr lang="en-US" dirty="0" smtClean="0"/>
              <a:t>an event comprising the </a:t>
            </a:r>
            <a:r>
              <a:rPr lang="en-US" baseline="0" dirty="0" smtClean="0"/>
              <a:t>merely parallel actions of those agents?</a:t>
            </a:r>
            <a:endParaRPr lang="en-US" dirty="0" smtClean="0"/>
          </a:p>
          <a:p>
            <a:r>
              <a:rPr lang="en-US" dirty="0" smtClean="0"/>
              <a:t>In answering this most philosophers</a:t>
            </a:r>
            <a:r>
              <a:rPr lang="en-US" baseline="0" dirty="0" smtClean="0"/>
              <a:t> endorse exoticism.</a:t>
            </a:r>
            <a:endParaRPr lang="en-US" dirty="0" smtClean="0"/>
          </a:p>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 ingredients which are not needed to </a:t>
            </a:r>
            <a:r>
              <a:rPr lang="en-US" baseline="0" dirty="0" err="1" smtClean="0"/>
              <a:t>characterise</a:t>
            </a:r>
            <a:r>
              <a:rPr lang="en-US" baseline="0" dirty="0" smtClean="0"/>
              <a:t> ordinary individual action.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a:t>
            </a:r>
            <a:r>
              <a:rPr lang="en-US" baseline="0" dirty="0" smtClean="0"/>
              <a:t> very often takes the form of a belief that shared intention is necessary for joint action.</a:t>
            </a:r>
          </a:p>
          <a:p>
            <a:r>
              <a:rPr lang="en-US" baseline="0" dirty="0" smtClean="0"/>
              <a:t>Shared intention is the exotic ingredient in joint action, the thing not needed for </a:t>
            </a:r>
            <a:r>
              <a:rPr lang="en-US" baseline="0" dirty="0" err="1" smtClean="0"/>
              <a:t>characterising</a:t>
            </a:r>
            <a:r>
              <a:rPr lang="en-US" baseline="0" dirty="0" smtClean="0"/>
              <a:t> ordinary, individual action but whose presence distinguishes cases of joint action from cases of merely parallel action</a:t>
            </a:r>
            <a:r>
              <a:rPr lang="en-US" baseline="0" dirty="0" smtClean="0"/>
              <a:t>.</a:t>
            </a:r>
            <a:endParaRPr lang="en-US" baseline="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MG</a:t>
            </a:r>
            <a:r>
              <a:rPr lang="en-US" baseline="0" dirty="0" smtClean="0"/>
              <a:t> says ...</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we’re interested in shared intention because it is supposed to explain the contrast cases --- to distinguish merely parallel cases from genuinely joint actions.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The idea is that a joint action is an action that bears some appropriate relation to a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If this definition is adequate, then clearly there is no need to appeal to social motor cognition in explaining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what is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The notion of shared intention is problematic: on most accounts, a shared intention is neither shared nor an intention.  It’s an intriguing, romantic-sounding term but what does it pick out?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Unfortunately there seem to be as many different accounts of shared intention as there are philosophers who have discussed it (and yes I am working on an account of shared intention of my very own, of course ---- and I’ll come to that later).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endParaRPr lang="en-US" dirty="0" smtClean="0"/>
          </a:p>
          <a:p>
            <a:r>
              <a:rPr lang="en-US" dirty="0" smtClean="0"/>
              <a:t>---</a:t>
            </a:r>
          </a:p>
          <a:p>
            <a:endParaRPr lang="en-US" dirty="0" smtClean="0"/>
          </a:p>
          <a:p>
            <a:r>
              <a:rPr lang="en-US" dirty="0" smtClean="0"/>
              <a:t>Structure of Objections:</a:t>
            </a:r>
          </a:p>
          <a:p>
            <a:r>
              <a:rPr lang="en-US" dirty="0" smtClean="0"/>
              <a:t>What</a:t>
            </a:r>
            <a:r>
              <a:rPr lang="en-US" baseline="0" dirty="0" smtClean="0"/>
              <a:t> is wrong with this widely held view?</a:t>
            </a:r>
          </a:p>
          <a:p>
            <a:r>
              <a:rPr lang="en-US" baseline="0" dirty="0" smtClean="0"/>
              <a:t>I think there are three reasons for resisting it.</a:t>
            </a:r>
          </a:p>
          <a:p>
            <a:r>
              <a:rPr lang="en-US" baseline="0" dirty="0" smtClean="0"/>
              <a:t>1. One is simply that the notion of shared intention is problematic: there seem to be as many different accounts of shared intention as there are philosophers who have discussed it (and yes I am working on an account of shared intention of my very own, of course).</a:t>
            </a:r>
          </a:p>
          <a:p>
            <a:r>
              <a:rPr lang="en-US" baseline="0" dirty="0" smtClean="0"/>
              <a:t>2. A second is that the parallel move in the case of individual action is at least questionable</a:t>
            </a:r>
          </a:p>
          <a:p>
            <a:r>
              <a:rPr lang="en-US" baseline="0" dirty="0" smtClean="0"/>
              <a:t>3. Third is that we should avoid exoticism generally ...</a:t>
            </a: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Let’s look at the individual case ...</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an example where you don’t need intentions, although in an interesting sense there is planning</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for planning [*not sure exactly how to work this in : the point is that not all actions involve intention]</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every action involve an intention?</a:t>
            </a:r>
          </a:p>
          <a:p>
            <a:r>
              <a:rPr lang="en-US" dirty="0" smtClean="0"/>
              <a:t>This is a tricky question because in some cases the term ‘intention’ is used</a:t>
            </a:r>
            <a:r>
              <a:rPr lang="en-US" baseline="0" dirty="0" smtClean="0"/>
              <a:t> just for a strongest desire.</a:t>
            </a:r>
          </a:p>
          <a:p>
            <a:r>
              <a:rPr lang="en-US" baseline="0" dirty="0" smtClean="0"/>
              <a:t>But if we don’t use ‘intention’ in that way, if we suppose that a strongest desire is not necessarily an intention, then there is reason to suppose that some actions do not involve any intentions.</a:t>
            </a:r>
          </a:p>
          <a:p>
            <a:r>
              <a:rPr lang="en-US" baseline="0" dirty="0" smtClean="0"/>
              <a:t>Let me explain.</a:t>
            </a:r>
          </a:p>
          <a:p>
            <a:r>
              <a:rPr lang="en-US" baseline="0" dirty="0" smtClean="0"/>
              <a:t>Consider an agent who has beliefs and desires and no other kind of propositional attitude.  When the agent faces a choice, its beliefs determine what it thinks the outcomes of each choice will be and how probable each of these outcomes will be given the choices it makes.  And its desires determine how strongly it prefers one outcome over another.  The agent then acts by selecting an option that is not less likely than any other option to </a:t>
            </a:r>
            <a:r>
              <a:rPr lang="en-US" baseline="0" dirty="0" err="1" smtClean="0"/>
              <a:t>realised</a:t>
            </a:r>
            <a:r>
              <a:rPr lang="en-US" baseline="0" dirty="0" smtClean="0"/>
              <a:t> a preferred outcome.</a:t>
            </a:r>
          </a:p>
          <a:p>
            <a:r>
              <a:rPr lang="en-US" baseline="0" dirty="0" smtClean="0"/>
              <a:t>This agent acts and her actions are purposive but her actions are driven entirely by beliefs and desires, not by intentions at all.</a:t>
            </a:r>
          </a:p>
          <a:p>
            <a:r>
              <a:rPr lang="en-US" baseline="0" dirty="0" smtClean="0"/>
              <a:t>It is striking that two philosophers with the most detailed, rigorous theories about intention allow for the possibility of actions which are purposive and driven by beliefs and desire but not intentions, Velleman and Bratman.</a:t>
            </a:r>
          </a:p>
          <a:p>
            <a:r>
              <a:rPr lang="en-US" baseline="0" dirty="0" smtClean="0"/>
              <a:t>On either theory, it is reasonable to suppose that many of our own everyday actions do not involve intention.</a:t>
            </a:r>
          </a:p>
          <a:p>
            <a:r>
              <a:rPr lang="en-US" baseline="0" dirty="0" smtClean="0"/>
              <a:t>I am hungry, I have an overwhelming desire for a sandwich and I believe that there is one in your hand.</a:t>
            </a:r>
          </a:p>
          <a:p>
            <a:r>
              <a:rPr lang="en-US" baseline="0" dirty="0" smtClean="0"/>
              <a:t>When you offer me the sandwich, I take it.</a:t>
            </a:r>
          </a:p>
          <a:p>
            <a:r>
              <a:rPr lang="en-US" baseline="0" dirty="0" smtClean="0"/>
              <a:t>Not because I have any intention, but simply because this is what my beliefs and desires dispose me to do.</a:t>
            </a:r>
          </a:p>
          <a:p>
            <a:r>
              <a:rPr lang="en-US" baseline="0" dirty="0" smtClean="0"/>
              <a:t>There is simply no need, in this sort of case, to suppose that I am acting on any intention at all.</a:t>
            </a:r>
          </a:p>
          <a:p>
            <a:r>
              <a:rPr lang="en-US" baseline="0" dirty="0" smtClean="0"/>
              <a:t>OK, I know that there are people here who have different views, who have developed Searle’s idea that there are intentions in action.</a:t>
            </a:r>
          </a:p>
          <a:p>
            <a:r>
              <a:rPr lang="en-US" baseline="0" dirty="0" smtClean="0"/>
              <a:t>I am </a:t>
            </a:r>
            <a:r>
              <a:rPr lang="en-US" baseline="0" dirty="0" err="1" smtClean="0"/>
              <a:t>sceptical</a:t>
            </a:r>
            <a:r>
              <a:rPr lang="en-US" baseline="0" dirty="0" smtClean="0"/>
              <a:t> that there is any need for intentions in action</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40</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baseline="0" dirty="0" smtClean="0"/>
              <a:t>joint action --- actually </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41</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42</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so maybe we will disagree about this.</a:t>
            </a:r>
          </a:p>
          <a:p>
            <a:r>
              <a:rPr lang="en-US" baseline="0" dirty="0" smtClean="0"/>
              <a:t>But look, suppose I am right.</a:t>
            </a:r>
          </a:p>
          <a:p>
            <a:r>
              <a:rPr lang="en-US" baseline="0" dirty="0" smtClean="0"/>
              <a:t>On my view---like on Bratman’s or </a:t>
            </a:r>
            <a:r>
              <a:rPr lang="en-US" baseline="0" dirty="0" err="1" smtClean="0"/>
              <a:t>Velleman’s</a:t>
            </a:r>
            <a:r>
              <a:rPr lang="en-US" baseline="0" dirty="0" smtClean="0"/>
              <a:t>---intentions are essential where you need to plan multiple actions (***illustration with putting ball in bucket) or where you need a sophisticated form of self-understanding.  They aren’t essential merely for acting, for taking a sandwich or for running for a bus.</a:t>
            </a:r>
          </a:p>
          <a:p>
            <a:r>
              <a:rPr lang="en-US" baseline="0" dirty="0" smtClean="0"/>
              <a:t>If this is right, not all ordinary, individual actions involve intention.</a:t>
            </a:r>
          </a:p>
          <a:p>
            <a:r>
              <a:rPr lang="en-US" baseline="0" dirty="0" smtClean="0"/>
              <a:t>But then, if shared intentions are supposed to stand to joint actions as ordinary, individual intentions stand to ordinary, individual actions, then it surely can’t be the case that all joint actions involve shared intentions.</a:t>
            </a:r>
          </a:p>
          <a:p>
            <a:r>
              <a:rPr lang="en-US" baseline="0" dirty="0" smtClean="0"/>
              <a:t>But if there are joint actions without shared intention, then we can’t appeal to shared intention to explain how joint actions differ from merely parallel actions.</a:t>
            </a:r>
          </a:p>
          <a:p>
            <a:r>
              <a:rPr lang="en-US" baseline="0" dirty="0" smtClean="0"/>
              <a:t>So the second reason for rejecting the view that all joint actions involve shared intentions is just the thought that it seems implausible given that not all actions involve intentions.</a:t>
            </a:r>
          </a:p>
        </p:txBody>
      </p:sp>
      <p:sp>
        <p:nvSpPr>
          <p:cNvPr id="4" name="Slide Number Placeholder 3"/>
          <p:cNvSpPr>
            <a:spLocks noGrp="1"/>
          </p:cNvSpPr>
          <p:nvPr>
            <p:ph type="sldNum" idx="10"/>
          </p:nvPr>
        </p:nvSpPr>
        <p:spPr/>
        <p:txBody>
          <a:bodyPr/>
          <a:lstStyle/>
          <a:p>
            <a:fld id="{24688D03-F045-B643-BD3A-F95C8B91471A}" type="slidenum">
              <a:rPr lang="en-GB" smtClean="0"/>
              <a:pPr/>
              <a:t>43</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the moral of all that was: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1. In the individual case, not all actions involve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2. So it would be a mistake to define action in terms of intention (e.g. an action is an event that stands in a certain relation to an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3. And not defining action in terms of intention has a benefit, for it enables us without circularity to explain intentions in terms of actions (their role is in planning actions).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4. So if we think there is a parallel between the individual and joint cases --- and I suppose everyone *does* think this --- we should also be </a:t>
            </a:r>
            <a:r>
              <a:rPr lang="en-US" baseline="0" dirty="0" err="1" smtClean="0"/>
              <a:t>sceptical</a:t>
            </a:r>
            <a:r>
              <a:rPr lang="en-US" baseline="0" dirty="0" smtClean="0"/>
              <a:t> about whether joint action can be defined in terms of shared intention</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third reason for rejecting the claim that all joint actions involve shared intention is what will</a:t>
            </a:r>
            <a:r>
              <a:rPr lang="en-US" baseline="0" dirty="0" smtClean="0"/>
              <a:t> in effect occupy me in the rest of the talk.</a:t>
            </a:r>
          </a:p>
          <a:p>
            <a:r>
              <a:rPr lang="en-US" baseline="0" dirty="0" smtClean="0"/>
              <a:t>The claim that all joint actions involve shared intention is a form of exoticism.</a:t>
            </a:r>
          </a:p>
          <a:p>
            <a:r>
              <a:rPr lang="en-US" baseline="0" dirty="0" smtClean="0"/>
              <a:t>An in philosophy it is better to avoid exoticism if we can ... that is, it is better to have a theory which doesn’t require exotic ingredients.</a:t>
            </a:r>
          </a:p>
          <a:p>
            <a:r>
              <a:rPr lang="en-US" baseline="0" dirty="0" smtClean="0"/>
              <a:t>So if I can show that there is a way of </a:t>
            </a:r>
            <a:r>
              <a:rPr lang="en-US" baseline="0" dirty="0" err="1" smtClean="0"/>
              <a:t>characterising</a:t>
            </a:r>
            <a:r>
              <a:rPr lang="en-US" baseline="0" dirty="0" smtClean="0"/>
              <a:t> joint action without appeal to exotic ingredients, I will have given a reason for supposing that no such ingredients are necessary.</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 about</a:t>
            </a:r>
            <a:r>
              <a:rPr lang="en-US" baseline="0" dirty="0" smtClean="0"/>
              <a:t> joint action </a:t>
            </a:r>
            <a:r>
              <a:rPr lang="en-US" dirty="0" smtClean="0"/>
              <a:t>is so widely assumed</a:t>
            </a:r>
            <a:r>
              <a:rPr lang="en-US" baseline="0" dirty="0" smtClean="0"/>
              <a:t> that it is often implicit ... </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the assumption that there is a philosophy of </a:t>
            </a:r>
            <a:r>
              <a:rPr lang="en-US" baseline="0" dirty="0" smtClean="0"/>
              <a:t>joint (‘collective’) action is the assumption of exoticism.</a:t>
            </a:r>
          </a:p>
          <a:p>
            <a:r>
              <a:rPr lang="en-US" baseline="0" dirty="0" smtClean="0"/>
              <a:t>But maybe this is like the </a:t>
            </a:r>
            <a:r>
              <a:rPr lang="en-US" baseline="0" dirty="0" smtClean="0"/>
              <a:t>assumption that there is a philosophy of feline action ...</a:t>
            </a:r>
          </a:p>
          <a:p>
            <a:r>
              <a:rPr lang="en-US" baseline="0" dirty="0" smtClean="0"/>
              <a:t>Why think that there are two separate questions:</a:t>
            </a:r>
          </a:p>
          <a:p>
            <a:r>
              <a:rPr lang="en-US" baseline="0" dirty="0" smtClean="0"/>
              <a:t> - under what conditions is a single agent doing something?</a:t>
            </a:r>
          </a:p>
          <a:p>
            <a:r>
              <a:rPr lang="en-US" baseline="0" dirty="0" smtClean="0"/>
              <a:t> - under what conditions are two or more agents doing something together?</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Ludwig's picture is really beautiful:</a:t>
            </a:r>
          </a:p>
          <a:p>
            <a:r>
              <a:rPr lang="en-US" dirty="0" smtClean="0"/>
              <a:t>1. joint actions are actions with multiple agents</a:t>
            </a:r>
          </a:p>
          <a:p>
            <a:r>
              <a:rPr lang="en-US" dirty="0" smtClean="0"/>
              <a:t>2. shared intentions are intentions on the part of each of us that we perform a joint action.</a:t>
            </a:r>
          </a:p>
          <a:p>
            <a:endParaRPr lang="en-US" dirty="0" smtClean="0"/>
          </a:p>
          <a:p>
            <a:r>
              <a:rPr lang="en-US" dirty="0" smtClean="0"/>
              <a:t>The joint-ness is not in the intention but in the action, and this greatly simplifies the account of shared intention that we need.</a:t>
            </a:r>
          </a:p>
          <a:p>
            <a:endParaRPr lang="en-US" dirty="0" smtClean="0"/>
          </a:p>
          <a:p>
            <a:r>
              <a:rPr lang="en-US" dirty="0" smtClean="0"/>
              <a:t>This is a beautiful illustration of anti-exoticism about joint action.</a:t>
            </a:r>
          </a:p>
          <a:p>
            <a:r>
              <a:rPr lang="en-US" dirty="0" smtClean="0"/>
              <a:t>The view </a:t>
            </a:r>
            <a:r>
              <a:rPr lang="en-US" dirty="0" err="1" smtClean="0"/>
              <a:t>characterises</a:t>
            </a:r>
            <a:r>
              <a:rPr lang="en-US" dirty="0" smtClean="0"/>
              <a:t> joint action as merely action.</a:t>
            </a:r>
          </a:p>
          <a:p>
            <a:r>
              <a:rPr lang="en-US" dirty="0" smtClean="0"/>
              <a:t>On this view there really is no such thing as the `philosophy of collective action'.</a:t>
            </a:r>
          </a:p>
          <a:p>
            <a:endParaRPr lang="en-US" dirty="0" smtClean="0"/>
          </a:p>
          <a:p>
            <a:r>
              <a:rPr lang="en-US" dirty="0" smtClean="0"/>
              <a:t>But unfortunately this is wrong ...</a:t>
            </a:r>
          </a:p>
          <a:p>
            <a:r>
              <a:rPr lang="en-US" dirty="0" smtClean="0"/>
              <a:t>In what follows I want, first, to explain why it is wrong.</a:t>
            </a:r>
          </a:p>
          <a:p>
            <a:r>
              <a:rPr lang="en-US" dirty="0" smtClean="0"/>
              <a:t>I then want to show how taking seriously the possibility that some actions involve social motor representations would enable us to fix the view.</a:t>
            </a:r>
          </a:p>
          <a:p>
            <a:endParaRPr lang="en-US" dirty="0" smtClean="0"/>
          </a:p>
          <a:p>
            <a:r>
              <a:rPr lang="en-US" dirty="0" smtClean="0"/>
              <a:t>So the idea will be that we can avoid exoticism about joint action but only by </a:t>
            </a:r>
            <a:r>
              <a:rPr lang="en-US" dirty="0" err="1" smtClean="0"/>
              <a:t>recognising</a:t>
            </a:r>
            <a:r>
              <a:rPr lang="en-US" dirty="0" smtClean="0"/>
              <a:t> that motor representation plays a role in explaining what joint action is.</a:t>
            </a:r>
          </a:p>
          <a:p>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baseline="0" dirty="0" smtClean="0"/>
              <a:t>joint action --- actually </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r>
              <a:rPr lang="en-US" baseline="0" dirty="0" smtClean="0"/>
              <a:t> \</a:t>
            </a:r>
            <a:r>
              <a:rPr lang="en-US" baseline="0" dirty="0" err="1" smtClean="0"/>
              <a:t>citep</a:t>
            </a:r>
            <a:r>
              <a:rPr lang="en-US" baseline="0" dirty="0" smtClean="0"/>
              <a:t>{kourtis:2010_favoritism}</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r>
              <a:rPr lang="en-US" baseline="0" dirty="0" smtClean="0"/>
              <a:t> \</a:t>
            </a:r>
            <a:r>
              <a:rPr lang="en-US" baseline="0" dirty="0" err="1" smtClean="0"/>
              <a:t>citep</a:t>
            </a:r>
            <a:r>
              <a:rPr lang="en-US" baseline="0" dirty="0" smtClean="0"/>
              <a:t>{kourtis:2010_favoritism}</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98</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100</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109</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110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3.wdp"/><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1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11.jpeg"/></Relationships>
</file>

<file path=ppt/slides/_rels/slide122.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123.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11.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8.wdp"/><Relationship Id="rId5" Type="http://schemas.openxmlformats.org/officeDocument/2006/relationships/image" Target="../media/image20.png"/><Relationship Id="rId6" Type="http://schemas.microsoft.com/office/2007/relationships/hdphoto" Target="../media/hdphoto9.wdp"/><Relationship Id="rId7" Type="http://schemas.openxmlformats.org/officeDocument/2006/relationships/image" Target="../media/image21.png"/><Relationship Id="rId8" Type="http://schemas.microsoft.com/office/2007/relationships/hdphoto" Target="../media/hdphoto10.wdp"/><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35.xml.rels><?xml version="1.0" encoding="UTF-8" standalone="yes"?>
<Relationships xmlns="http://schemas.openxmlformats.org/package/2006/relationships"><Relationship Id="rId3" Type="http://schemas.microsoft.com/office/2007/relationships/hdphoto" Target="../media/hdphoto11.wdp"/><Relationship Id="rId4" Type="http://schemas.openxmlformats.org/officeDocument/2006/relationships/image" Target="../media/image24.jpeg"/><Relationship Id="rId5" Type="http://schemas.microsoft.com/office/2007/relationships/hdphoto" Target="../media/hdphoto12.wdp"/><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136.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24.jpeg"/><Relationship Id="rId5" Type="http://schemas.microsoft.com/office/2007/relationships/hdphoto" Target="../media/hdphoto14.wdp"/><Relationship Id="rId6" Type="http://schemas.openxmlformats.org/officeDocument/2006/relationships/image" Target="../media/image25.jpeg"/><Relationship Id="rId7" Type="http://schemas.microsoft.com/office/2007/relationships/hdphoto" Target="../media/hdphoto15.wdp"/><Relationship Id="rId8" Type="http://schemas.openxmlformats.org/officeDocument/2006/relationships/image" Target="../media/image26.jpeg"/><Relationship Id="rId9"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137.xml.rels><?xml version="1.0" encoding="UTF-8" standalone="yes"?>
<Relationships xmlns="http://schemas.openxmlformats.org/package/2006/relationships"><Relationship Id="rId11" Type="http://schemas.microsoft.com/office/2007/relationships/hdphoto" Target="../media/hdphoto21.wdp"/><Relationship Id="rId12" Type="http://schemas.microsoft.com/office/2007/relationships/hdphoto" Target="../media/hdphoto22.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17.wdp"/><Relationship Id="rId4" Type="http://schemas.openxmlformats.org/officeDocument/2006/relationships/image" Target="../media/image24.jpeg"/><Relationship Id="rId5" Type="http://schemas.microsoft.com/office/2007/relationships/hdphoto" Target="../media/hdphoto18.wdp"/><Relationship Id="rId6" Type="http://schemas.openxmlformats.org/officeDocument/2006/relationships/image" Target="../media/image25.jpeg"/><Relationship Id="rId7" Type="http://schemas.microsoft.com/office/2007/relationships/hdphoto" Target="../media/hdphoto19.wdp"/><Relationship Id="rId8" Type="http://schemas.openxmlformats.org/officeDocument/2006/relationships/image" Target="../media/image26.jpeg"/><Relationship Id="rId9" Type="http://schemas.microsoft.com/office/2007/relationships/hdphoto" Target="../media/hdphoto20.wdp"/><Relationship Id="rId10" Type="http://schemas.openxmlformats.org/officeDocument/2006/relationships/image" Target="../media/image27.jpeg"/></Relationships>
</file>

<file path=ppt/slides/_rels/slide138.xml.rels><?xml version="1.0" encoding="UTF-8" standalone="yes"?>
<Relationships xmlns="http://schemas.openxmlformats.org/package/2006/relationships"><Relationship Id="rId11" Type="http://schemas.microsoft.com/office/2007/relationships/hdphoto" Target="../media/hdphoto27.wdp"/><Relationship Id="rId12" Type="http://schemas.openxmlformats.org/officeDocument/2006/relationships/image" Target="../media/image26.jpeg"/><Relationship Id="rId13" Type="http://schemas.microsoft.com/office/2007/relationships/hdphoto" Target="../media/hdphoto28.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23.wdp"/><Relationship Id="rId4" Type="http://schemas.openxmlformats.org/officeDocument/2006/relationships/image" Target="../media/image24.jpeg"/><Relationship Id="rId5" Type="http://schemas.microsoft.com/office/2007/relationships/hdphoto" Target="../media/hdphoto24.wdp"/><Relationship Id="rId6" Type="http://schemas.openxmlformats.org/officeDocument/2006/relationships/image" Target="../media/image28.jpeg"/><Relationship Id="rId7" Type="http://schemas.microsoft.com/office/2007/relationships/hdphoto" Target="../media/hdphoto25.wdp"/><Relationship Id="rId8" Type="http://schemas.openxmlformats.org/officeDocument/2006/relationships/image" Target="../media/image29.jpeg"/><Relationship Id="rId9" Type="http://schemas.microsoft.com/office/2007/relationships/hdphoto" Target="../media/hdphoto26.wdp"/><Relationship Id="rId10" Type="http://schemas.openxmlformats.org/officeDocument/2006/relationships/image" Target="../media/image25.jpeg"/></Relationships>
</file>

<file path=ppt/slides/_rels/slide139.xml.rels><?xml version="1.0" encoding="UTF-8" standalone="yes"?>
<Relationships xmlns="http://schemas.openxmlformats.org/package/2006/relationships"><Relationship Id="rId11" Type="http://schemas.microsoft.com/office/2007/relationships/hdphoto" Target="../media/hdphoto31.wdp"/><Relationship Id="rId12" Type="http://schemas.openxmlformats.org/officeDocument/2006/relationships/image" Target="../media/image26.jpeg"/><Relationship Id="rId13" Type="http://schemas.microsoft.com/office/2007/relationships/hdphoto" Target="../media/hdphoto28.wdp"/><Relationship Id="rId14" Type="http://schemas.openxmlformats.org/officeDocument/2006/relationships/image" Target="../media/image27.jpeg"/><Relationship Id="rId15" Type="http://schemas.microsoft.com/office/2007/relationships/hdphoto" Target="../media/hdphoto21.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29.wdp"/><Relationship Id="rId4" Type="http://schemas.openxmlformats.org/officeDocument/2006/relationships/image" Target="../media/image24.jpeg"/><Relationship Id="rId5" Type="http://schemas.microsoft.com/office/2007/relationships/hdphoto" Target="../media/hdphoto30.wdp"/><Relationship Id="rId6" Type="http://schemas.openxmlformats.org/officeDocument/2006/relationships/image" Target="../media/image28.jpeg"/><Relationship Id="rId7" Type="http://schemas.microsoft.com/office/2007/relationships/hdphoto" Target="../media/hdphoto25.wdp"/><Relationship Id="rId8" Type="http://schemas.openxmlformats.org/officeDocument/2006/relationships/image" Target="../media/image29.jpeg"/><Relationship Id="rId9" Type="http://schemas.microsoft.com/office/2007/relationships/hdphoto" Target="../media/hdphoto26.wdp"/><Relationship Id="rId10"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1" Type="http://schemas.microsoft.com/office/2007/relationships/hdphoto" Target="../media/hdphoto33.wdp"/><Relationship Id="rId12" Type="http://schemas.openxmlformats.org/officeDocument/2006/relationships/image" Target="../media/image31.jpeg"/><Relationship Id="rId13" Type="http://schemas.microsoft.com/office/2007/relationships/hdphoto" Target="../media/hdphoto34.wdp"/><Relationship Id="rId14" Type="http://schemas.openxmlformats.org/officeDocument/2006/relationships/image" Target="../media/image25.jpeg"/><Relationship Id="rId15" Type="http://schemas.microsoft.com/office/2007/relationships/hdphoto" Target="../media/hdphoto35.wdp"/><Relationship Id="rId16" Type="http://schemas.openxmlformats.org/officeDocument/2006/relationships/image" Target="../media/image26.jpeg"/><Relationship Id="rId17" Type="http://schemas.microsoft.com/office/2007/relationships/hdphoto" Target="../media/hdphoto36.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29.wdp"/><Relationship Id="rId4" Type="http://schemas.openxmlformats.org/officeDocument/2006/relationships/image" Target="../media/image24.jpeg"/><Relationship Id="rId5" Type="http://schemas.microsoft.com/office/2007/relationships/hdphoto" Target="../media/hdphoto32.wdp"/><Relationship Id="rId6" Type="http://schemas.openxmlformats.org/officeDocument/2006/relationships/image" Target="../media/image28.jpeg"/><Relationship Id="rId7" Type="http://schemas.microsoft.com/office/2007/relationships/hdphoto" Target="../media/hdphoto25.wdp"/><Relationship Id="rId8" Type="http://schemas.openxmlformats.org/officeDocument/2006/relationships/image" Target="../media/image29.jpeg"/><Relationship Id="rId9" Type="http://schemas.microsoft.com/office/2007/relationships/hdphoto" Target="../media/hdphoto26.wdp"/><Relationship Id="rId10" Type="http://schemas.openxmlformats.org/officeDocument/2006/relationships/image" Target="../media/image30.jpeg"/></Relationships>
</file>

<file path=ppt/slides/_rels/slide141.xml.rels><?xml version="1.0" encoding="UTF-8" standalone="yes"?>
<Relationships xmlns="http://schemas.openxmlformats.org/package/2006/relationships"><Relationship Id="rId11" Type="http://schemas.microsoft.com/office/2007/relationships/hdphoto" Target="../media/hdphoto33.wdp"/><Relationship Id="rId12" Type="http://schemas.openxmlformats.org/officeDocument/2006/relationships/image" Target="../media/image31.jpeg"/><Relationship Id="rId13" Type="http://schemas.microsoft.com/office/2007/relationships/hdphoto" Target="../media/hdphoto34.wdp"/><Relationship Id="rId14" Type="http://schemas.openxmlformats.org/officeDocument/2006/relationships/image" Target="../media/image32.jpeg"/><Relationship Id="rId15" Type="http://schemas.microsoft.com/office/2007/relationships/hdphoto" Target="../media/hdphoto37.wdp"/><Relationship Id="rId16" Type="http://schemas.openxmlformats.org/officeDocument/2006/relationships/image" Target="../media/image25.jpeg"/><Relationship Id="rId17" Type="http://schemas.microsoft.com/office/2007/relationships/hdphoto" Target="../media/hdphoto38.wdp"/><Relationship Id="rId18" Type="http://schemas.openxmlformats.org/officeDocument/2006/relationships/image" Target="../media/image26.jpeg"/><Relationship Id="rId19" Type="http://schemas.microsoft.com/office/2007/relationships/hdphoto" Target="../media/hdphoto39.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23.wdp"/><Relationship Id="rId4" Type="http://schemas.openxmlformats.org/officeDocument/2006/relationships/image" Target="../media/image24.jpeg"/><Relationship Id="rId5" Type="http://schemas.microsoft.com/office/2007/relationships/hdphoto" Target="../media/hdphoto30.wdp"/><Relationship Id="rId6" Type="http://schemas.openxmlformats.org/officeDocument/2006/relationships/image" Target="../media/image28.jpeg"/><Relationship Id="rId7" Type="http://schemas.microsoft.com/office/2007/relationships/hdphoto" Target="../media/hdphoto25.wdp"/><Relationship Id="rId8" Type="http://schemas.openxmlformats.org/officeDocument/2006/relationships/image" Target="../media/image29.jpeg"/><Relationship Id="rId9" Type="http://schemas.microsoft.com/office/2007/relationships/hdphoto" Target="../media/hdphoto26.wdp"/><Relationship Id="rId10" Type="http://schemas.openxmlformats.org/officeDocument/2006/relationships/image" Target="../media/image30.jpeg"/></Relationships>
</file>

<file path=ppt/slides/_rels/slide142.xml.rels><?xml version="1.0" encoding="UTF-8" standalone="yes"?>
<Relationships xmlns="http://schemas.openxmlformats.org/package/2006/relationships"><Relationship Id="rId11" Type="http://schemas.microsoft.com/office/2007/relationships/hdphoto" Target="../media/hdphoto37.wdp"/><Relationship Id="rId12" Type="http://schemas.openxmlformats.org/officeDocument/2006/relationships/image" Target="../media/image25.jpeg"/><Relationship Id="rId13" Type="http://schemas.microsoft.com/office/2007/relationships/hdphoto" Target="../media/hdphoto35.wdp"/><Relationship Id="rId14" Type="http://schemas.openxmlformats.org/officeDocument/2006/relationships/image" Target="../media/image26.jpeg"/><Relationship Id="rId15" Type="http://schemas.microsoft.com/office/2007/relationships/hdphoto" Target="../media/hdphoto41.wdp"/><Relationship Id="rId16" Type="http://schemas.openxmlformats.org/officeDocument/2006/relationships/image" Target="../media/image27.jpeg"/><Relationship Id="rId17" Type="http://schemas.microsoft.com/office/2007/relationships/hdphoto" Target="../media/hdphoto21.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40.wdp"/><Relationship Id="rId4" Type="http://schemas.openxmlformats.org/officeDocument/2006/relationships/image" Target="../media/image24.jpeg"/><Relationship Id="rId5" Type="http://schemas.microsoft.com/office/2007/relationships/hdphoto" Target="../media/hdphoto32.wdp"/><Relationship Id="rId6" Type="http://schemas.openxmlformats.org/officeDocument/2006/relationships/image" Target="../media/image30.jpeg"/><Relationship Id="rId7" Type="http://schemas.microsoft.com/office/2007/relationships/hdphoto" Target="../media/hdphoto33.wdp"/><Relationship Id="rId8" Type="http://schemas.openxmlformats.org/officeDocument/2006/relationships/image" Target="../media/image31.jpeg"/><Relationship Id="rId9" Type="http://schemas.microsoft.com/office/2007/relationships/hdphoto" Target="../media/hdphoto34.wdp"/><Relationship Id="rId10" Type="http://schemas.openxmlformats.org/officeDocument/2006/relationships/image" Target="../media/image32.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45.xml.rels><?xml version="1.0" encoding="UTF-8" standalone="yes"?>
<Relationships xmlns="http://schemas.openxmlformats.org/package/2006/relationships"><Relationship Id="rId11" Type="http://schemas.microsoft.com/office/2007/relationships/hdphoto" Target="../media/hdphoto37.wdp"/><Relationship Id="rId12" Type="http://schemas.openxmlformats.org/officeDocument/2006/relationships/image" Target="../media/image25.jpeg"/><Relationship Id="rId13" Type="http://schemas.microsoft.com/office/2007/relationships/hdphoto" Target="../media/hdphoto44.wdp"/><Relationship Id="rId14" Type="http://schemas.openxmlformats.org/officeDocument/2006/relationships/image" Target="../media/image26.jpeg"/><Relationship Id="rId15" Type="http://schemas.microsoft.com/office/2007/relationships/hdphoto" Target="../media/hdphoto45.wdp"/><Relationship Id="rId16" Type="http://schemas.openxmlformats.org/officeDocument/2006/relationships/image" Target="../media/image27.jpeg"/><Relationship Id="rId17" Type="http://schemas.microsoft.com/office/2007/relationships/hdphoto" Target="../media/hdphoto21.wdp"/><Relationship Id="rId1" Type="http://schemas.openxmlformats.org/officeDocument/2006/relationships/slideLayout" Target="../slideLayouts/slideLayout1.xml"/><Relationship Id="rId2" Type="http://schemas.openxmlformats.org/officeDocument/2006/relationships/image" Target="../media/image23.jpeg"/><Relationship Id="rId3" Type="http://schemas.microsoft.com/office/2007/relationships/hdphoto" Target="../media/hdphoto42.wdp"/><Relationship Id="rId4" Type="http://schemas.openxmlformats.org/officeDocument/2006/relationships/image" Target="../media/image24.jpeg"/><Relationship Id="rId5" Type="http://schemas.microsoft.com/office/2007/relationships/hdphoto" Target="../media/hdphoto43.wdp"/><Relationship Id="rId6" Type="http://schemas.openxmlformats.org/officeDocument/2006/relationships/image" Target="../media/image30.jpeg"/><Relationship Id="rId7" Type="http://schemas.microsoft.com/office/2007/relationships/hdphoto" Target="../media/hdphoto33.wdp"/><Relationship Id="rId8" Type="http://schemas.openxmlformats.org/officeDocument/2006/relationships/image" Target="../media/image31.jpeg"/><Relationship Id="rId9" Type="http://schemas.microsoft.com/office/2007/relationships/hdphoto" Target="../media/hdphoto34.wdp"/><Relationship Id="rId10" Type="http://schemas.openxmlformats.org/officeDocument/2006/relationships/image" Target="../media/image32.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microsoft.com/office/2007/relationships/hdphoto" Target="../media/hdphoto46.wdp"/></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microsoft.com/office/2007/relationships/hdphoto" Target="../media/hdphoto47.wdp"/></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microsoft.com/office/2007/relationships/hdphoto" Target="../media/hdphoto47.wdp"/></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microsoft.com/office/2007/relationships/hdphoto" Target="../media/hdphoto47.wdp"/></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microsoft.com/office/2007/relationships/hdphoto" Target="../media/hdphoto48.wdp"/></Relationships>
</file>

<file path=ppt/slides/_rels/slide156.xml.rels><?xml version="1.0" encoding="UTF-8" standalone="yes"?>
<Relationships xmlns="http://schemas.openxmlformats.org/package/2006/relationships"><Relationship Id="rId3" Type="http://schemas.openxmlformats.org/officeDocument/2006/relationships/image" Target="../media/image15.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microsoft.com/office/2007/relationships/hdphoto" Target="../media/hdphoto7.wdp"/></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microsoft.com/office/2007/relationships/hdphoto" Target="../media/hdphoto7.wdp"/></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microsoft.com/office/2007/relationships/hdphoto" Target="../media/hdphoto6.wd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1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0"/>
            <a:ext cx="9144000" cy="6858000"/>
            <a:chOff x="0" y="0"/>
            <a:chExt cx="9144000" cy="6858000"/>
          </a:xfrm>
        </p:grpSpPr>
        <p:sp>
          <p:nvSpPr>
            <p:cNvPr id="23" name="Rectangle 2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4" name="Rectangle 23"/>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5" name="Rectangle 24"/>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grpSp>
      <p:pic>
        <p:nvPicPr>
          <p:cNvPr id="3" name="Picture 2" descr="DSC_AB_32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DSC_AB_3210-1.JP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7" name="Text Box 5"/>
          <p:cNvSpPr txBox="1">
            <a:spLocks noChangeArrowheads="1"/>
          </p:cNvSpPr>
          <p:nvPr/>
        </p:nvSpPr>
        <p:spPr bwMode="auto">
          <a:xfrm>
            <a:off x="-36512"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Intention and</a:t>
            </a:r>
            <a:endParaRPr lang="en-GB" sz="5000" b="1" i="0" dirty="0">
              <a:solidFill>
                <a:srgbClr val="000000"/>
              </a:solidFill>
              <a:effectLst>
                <a:glow rad="101600">
                  <a:srgbClr val="FFFFFF"/>
                </a:glow>
              </a:effectLst>
              <a:ea typeface="Arial" charset="0"/>
              <a:cs typeface="Arial" charset="0"/>
            </a:endParaRPr>
          </a:p>
        </p:txBody>
      </p:sp>
      <p:sp>
        <p:nvSpPr>
          <p:cNvPr id="9" name="Text Box 5"/>
          <p:cNvSpPr txBox="1">
            <a:spLocks noChangeArrowheads="1"/>
          </p:cNvSpPr>
          <p:nvPr/>
        </p:nvSpPr>
        <p:spPr bwMode="auto">
          <a:xfrm>
            <a:off x="-5509120"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Motor Representation</a:t>
            </a:r>
            <a:endParaRPr lang="en-GB" sz="5000" b="1" i="0" dirty="0">
              <a:solidFill>
                <a:srgbClr val="000000"/>
              </a:solidFill>
              <a:effectLst>
                <a:glow rad="101600">
                  <a:srgbClr val="FFFFFF"/>
                </a:glow>
              </a:effectLst>
              <a:ea typeface="Arial" charset="0"/>
              <a:cs typeface="Arial" charset="0"/>
            </a:endParaRPr>
          </a:p>
        </p:txBody>
      </p:sp>
      <p:sp>
        <p:nvSpPr>
          <p:cNvPr id="8" name="Text Box 5"/>
          <p:cNvSpPr txBox="1">
            <a:spLocks noChangeArrowheads="1"/>
          </p:cNvSpPr>
          <p:nvPr/>
        </p:nvSpPr>
        <p:spPr bwMode="auto">
          <a:xfrm>
            <a:off x="1702528"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 Joint Action</a:t>
            </a:r>
            <a:endParaRPr lang="en-GB" sz="5000" b="1" i="0" dirty="0">
              <a:solidFill>
                <a:srgbClr val="000000"/>
              </a:solidFill>
              <a:effectLst>
                <a:glow rad="101600">
                  <a:srgbClr val="FFFFFF"/>
                </a:glow>
              </a:effectLst>
              <a:ea typeface="Arial" charset="0"/>
              <a:cs typeface="Arial" charset="0"/>
            </a:endParaRPr>
          </a:p>
        </p:txBody>
      </p:sp>
      <p:sp>
        <p:nvSpPr>
          <p:cNvPr id="21" name="Text Box 4"/>
          <p:cNvSpPr txBox="1">
            <a:spLocks noChangeArrowheads="1"/>
          </p:cNvSpPr>
          <p:nvPr/>
        </p:nvSpPr>
        <p:spPr bwMode="auto">
          <a:xfrm>
            <a:off x="755576" y="14760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solidFill>
                  <a:srgbClr val="FFFFFF"/>
                </a:solidFill>
                <a:effectLst>
                  <a:glow rad="101600">
                    <a:srgbClr val="000000"/>
                  </a:glow>
                </a:effectLst>
              </a:rPr>
              <a:t>s.butterfill@warwick.ac.uk</a:t>
            </a:r>
            <a:endParaRPr lang="en-GB" sz="3200" i="0" dirty="0">
              <a:solidFill>
                <a:srgbClr val="FFFFFF"/>
              </a:solidFill>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9003545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4860032" y="1772816"/>
            <a:ext cx="3312368"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0970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91399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589578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rot="-60000">
            <a:off x="1906240" y="4744702"/>
            <a:ext cx="280828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8" name="Rectangle 6"/>
          <p:cNvSpPr>
            <a:spLocks noChangeArrowheads="1"/>
          </p:cNvSpPr>
          <p:nvPr/>
        </p:nvSpPr>
        <p:spPr bwMode="auto">
          <a:xfrm rot="60000">
            <a:off x="4414490" y="4054140"/>
            <a:ext cx="11255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rPr>
              <a:t>mindless</a:t>
            </a:r>
            <a:r>
              <a:rPr lang="en-GB" i="0" dirty="0">
                <a:effectLst>
                  <a:glow rad="101600">
                    <a:schemeClr val="tx1">
                      <a:alpha val="75000"/>
                    </a:schemeClr>
                  </a:glow>
                </a:effectLst>
              </a:rPr>
              <a:t>, and the other which treats objects and events as having </a:t>
            </a:r>
            <a:r>
              <a:rPr lang="en-GB" i="0" dirty="0">
                <a:solidFill>
                  <a:schemeClr val="tx1"/>
                </a:solidFill>
                <a:effectLst>
                  <a:glow rad="101600">
                    <a:schemeClr val="bg1">
                      <a:alpha val="75000"/>
                    </a:schemeClr>
                  </a:glow>
                </a:effectLst>
              </a:rPr>
              <a:t>propositional attitudes</a:t>
            </a:r>
            <a:r>
              <a:rPr lang="en-GB" i="0" dirty="0">
                <a:effectLst>
                  <a:glow rad="101600">
                    <a:schemeClr val="tx1">
                      <a:alpha val="75000"/>
                    </a:schemeClr>
                  </a:glow>
                </a:effectLst>
              </a:rPr>
              <a:t>.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125435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52536" y="2508651"/>
            <a:ext cx="71287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appendix</a:t>
            </a:r>
          </a:p>
        </p:txBody>
      </p:sp>
      <p:sp>
        <p:nvSpPr>
          <p:cNvPr id="5" name="Text Box 2"/>
          <p:cNvSpPr txBox="1">
            <a:spLocks noChangeArrowheads="1"/>
          </p:cNvSpPr>
          <p:nvPr/>
        </p:nvSpPr>
        <p:spPr bwMode="auto">
          <a:xfrm>
            <a:off x="1043609" y="3761164"/>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424941229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043608" y="980728"/>
            <a:ext cx="763284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b="1" i="0" dirty="0" smtClean="0">
                <a:effectLst>
                  <a:glow rad="101600">
                    <a:schemeClr val="tx1">
                      <a:alpha val="75000"/>
                    </a:schemeClr>
                  </a:glow>
                </a:effectLst>
              </a:rPr>
              <a:t>Intentional relation</a:t>
            </a:r>
          </a:p>
          <a:p>
            <a:pPr eaLnBrk="1" hangingPunct="1"/>
            <a:r>
              <a:rPr lang="en-GB" i="0" dirty="0" smtClean="0">
                <a:effectLst>
                  <a:glow rad="101600">
                    <a:schemeClr val="tx1">
                      <a:alpha val="75000"/>
                    </a:schemeClr>
                  </a:glow>
                </a:effectLst>
              </a:rPr>
              <a:t>e.g. She is interested in that chocolate</a:t>
            </a:r>
          </a:p>
          <a:p>
            <a:pPr eaLnBrk="1" hangingPunct="1"/>
            <a:r>
              <a:rPr lang="en-GB" i="0" dirty="0" smtClean="0">
                <a:effectLst>
                  <a:glow rad="101600">
                    <a:schemeClr val="tx1">
                      <a:alpha val="75000"/>
                    </a:schemeClr>
                  </a:glow>
                </a:effectLst>
              </a:rPr>
              <a:t>e.g. She is smiling at me</a:t>
            </a:r>
          </a:p>
          <a:p>
            <a:pPr eaLnBrk="1" hangingPunct="1"/>
            <a:endParaRPr lang="en-GB" i="0" dirty="0">
              <a:effectLst>
                <a:glow rad="101600">
                  <a:schemeClr val="tx1">
                    <a:alpha val="75000"/>
                  </a:schemeClr>
                </a:glow>
              </a:effectLst>
            </a:endParaRPr>
          </a:p>
          <a:p>
            <a:pPr eaLnBrk="1" hangingPunct="1"/>
            <a:r>
              <a:rPr lang="en-GB" b="1" i="0" dirty="0" smtClean="0">
                <a:effectLst>
                  <a:glow rad="101600">
                    <a:schemeClr val="tx1">
                      <a:alpha val="75000"/>
                    </a:schemeClr>
                  </a:glow>
                </a:effectLst>
              </a:rPr>
              <a:t>Propositional attitude</a:t>
            </a:r>
          </a:p>
          <a:p>
            <a:pPr eaLnBrk="1" hangingPunct="1"/>
            <a:r>
              <a:rPr lang="en-GB" i="0" dirty="0" smtClean="0">
                <a:effectLst>
                  <a:glow rad="101600">
                    <a:schemeClr val="tx1">
                      <a:alpha val="75000"/>
                    </a:schemeClr>
                  </a:glow>
                </a:effectLst>
              </a:rPr>
              <a:t>e.g.  She believes that the chocolate is in that cupboard</a:t>
            </a:r>
            <a:endParaRPr lang="en-GB" i="0" dirty="0">
              <a:effectLst>
                <a:glow rad="101600">
                  <a:schemeClr val="tx1">
                    <a:alpha val="75000"/>
                  </a:schemeClr>
                </a:glow>
              </a:effectLst>
            </a:endParaRPr>
          </a:p>
        </p:txBody>
      </p:sp>
      <p:grpSp>
        <p:nvGrpSpPr>
          <p:cNvPr id="14" name="Group 2"/>
          <p:cNvGrpSpPr>
            <a:grpSpLocks/>
          </p:cNvGrpSpPr>
          <p:nvPr/>
        </p:nvGrpSpPr>
        <p:grpSpPr bwMode="auto">
          <a:xfrm>
            <a:off x="3778771" y="4968875"/>
            <a:ext cx="2087562" cy="1957388"/>
            <a:chOff x="2971" y="1117"/>
            <a:chExt cx="1225" cy="1149"/>
          </a:xfrm>
        </p:grpSpPr>
        <p:pic>
          <p:nvPicPr>
            <p:cNvPr id="15"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7"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95445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22518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81201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9152299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1473468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47110" name="Text Box 6"/>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73166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3755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010863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endParaRPr lang="en-GB" i="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97236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14799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1301122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2320906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pic>
        <p:nvPicPr>
          <p:cNvPr id="12" name="Picture 11" descr="fig.pn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3347864" y="332656"/>
            <a:ext cx="2175833" cy="3557772"/>
          </a:xfrm>
          <a:prstGeom prst="rect">
            <a:avLst/>
          </a:prstGeom>
        </p:spPr>
      </p:pic>
      <p:pic>
        <p:nvPicPr>
          <p:cNvPr id="14" name="Picture 13" descr="fig.png"/>
          <p:cNvPicPr>
            <a:picLocks noChangeAspect="1"/>
          </p:cNvPicPr>
          <p:nvPr/>
        </p:nvPicPr>
        <p:blipFill rotWithShape="1">
          <a:blip r:embed="rId10">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val="0"/>
              </a:ext>
            </a:extLst>
          </a:blip>
          <a:srcRect l="80483" r="-140" b="75389"/>
          <a:stretch/>
        </p:blipFill>
        <p:spPr>
          <a:xfrm>
            <a:off x="5652120" y="404664"/>
            <a:ext cx="1195979" cy="875585"/>
          </a:xfrm>
          <a:prstGeom prst="rect">
            <a:avLst/>
          </a:prstGeom>
        </p:spPr>
      </p:pic>
      <p:sp>
        <p:nvSpPr>
          <p:cNvPr id="8" name="Rectangle 7"/>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429824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1744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3" name="Picture 12"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107504" y="260648"/>
            <a:ext cx="2175833" cy="3557772"/>
          </a:xfrm>
          <a:prstGeom prst="rect">
            <a:avLst/>
          </a:prstGeom>
        </p:spPr>
      </p:pic>
      <p:pic>
        <p:nvPicPr>
          <p:cNvPr id="15" name="Picture 14"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l="35703" r="43221"/>
          <a:stretch/>
        </p:blipFill>
        <p:spPr>
          <a:xfrm>
            <a:off x="6084168" y="188640"/>
            <a:ext cx="1282287" cy="3557772"/>
          </a:xfrm>
          <a:prstGeom prst="rect">
            <a:avLst/>
          </a:prstGeom>
        </p:spPr>
      </p:pic>
    </p:spTree>
    <p:extLst>
      <p:ext uri="{BB962C8B-B14F-4D97-AF65-F5344CB8AC3E}">
        <p14:creationId xmlns:p14="http://schemas.microsoft.com/office/powerpoint/2010/main" val="155019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450117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22210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8">
            <a:extLst>
              <a:ext uri="{BEBA8EAE-BF5A-486C-A8C5-ECC9F3942E4B}">
                <a14:imgProps xmlns:a14="http://schemas.microsoft.com/office/drawing/2010/main">
                  <a14:imgLayer r:embed="rId1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71619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Tree>
    <p:extLst>
      <p:ext uri="{BB962C8B-B14F-4D97-AF65-F5344CB8AC3E}">
        <p14:creationId xmlns:p14="http://schemas.microsoft.com/office/powerpoint/2010/main" val="5876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524929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can</a:t>
            </a:r>
            <a:r>
              <a:rPr lang="ja-JP" altLang="en-GB" i="0" dirty="0"/>
              <a:t>’</a:t>
            </a:r>
            <a:r>
              <a:rPr lang="en-GB" i="0" dirty="0"/>
              <a:t>t goal-</a:t>
            </a:r>
            <a:r>
              <a:rPr lang="en-GB" i="0" dirty="0" err="1"/>
              <a:t>directedly</a:t>
            </a:r>
            <a:r>
              <a:rPr lang="en-GB" i="0" dirty="0"/>
              <a:t> act on an object unless one has encountered it.</a:t>
            </a:r>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27629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
        <p:nvSpPr>
          <p:cNvPr id="13"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Text Box 5"/>
          <p:cNvSpPr txBox="1">
            <a:spLocks noChangeArrowheads="1"/>
          </p:cNvSpPr>
          <p:nvPr/>
        </p:nvSpPr>
        <p:spPr bwMode="auto">
          <a:xfrm>
            <a:off x="4140200" y="322263"/>
            <a:ext cx="4752975" cy="255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smtClean="0"/>
              <a:t/>
            </a:r>
            <a:br>
              <a:rPr lang="en-GB" i="0" u="sng" dirty="0" smtClean="0"/>
            </a:br>
            <a:r>
              <a:rPr lang="en-GB" i="0" u="sng" dirty="0" smtClean="0"/>
              <a:t/>
            </a:r>
            <a:br>
              <a:rPr lang="en-GB" i="0" u="sng" dirty="0" smtClean="0"/>
            </a:br>
            <a:endParaRPr lang="en-GB" i="0" dirty="0"/>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p:txBody>
      </p:sp>
    </p:spTree>
    <p:extLst>
      <p:ext uri="{BB962C8B-B14F-4D97-AF65-F5344CB8AC3E}">
        <p14:creationId xmlns:p14="http://schemas.microsoft.com/office/powerpoint/2010/main" val="1330978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35536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4141890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97990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779739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995936" y="3074324"/>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2824202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751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289747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7364667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5966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7852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90815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Which Joint Actions</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Ground Social Cognition?</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9" name="Text Box 2"/>
          <p:cNvSpPr txBox="1">
            <a:spLocks noChangeArrowheads="1"/>
          </p:cNvSpPr>
          <p:nvPr/>
        </p:nvSpPr>
        <p:spPr bwMode="auto">
          <a:xfrm>
            <a:off x="4331317" y="1268760"/>
            <a:ext cx="45365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sz="2800" i="0" dirty="0" err="1" smtClean="0">
                <a:solidFill>
                  <a:schemeClr val="accent3"/>
                </a:solidFill>
                <a:effectLst>
                  <a:glow rad="101600">
                    <a:schemeClr val="tx1">
                      <a:alpha val="75000"/>
                    </a:schemeClr>
                  </a:glow>
                </a:effectLst>
              </a:rPr>
              <a:t>s.butterfill@warwick.ac.uk</a:t>
            </a:r>
            <a:endParaRPr lang="en-GB" sz="2800"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8843145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3"/>
          <p:cNvSpPr txBox="1">
            <a:spLocks noChangeArrowheads="1"/>
          </p:cNvSpPr>
          <p:nvPr/>
        </p:nvSpPr>
        <p:spPr bwMode="auto">
          <a:xfrm>
            <a:off x="468313" y="404813"/>
            <a:ext cx="3816350" cy="1107996"/>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p:txBody>
      </p:sp>
    </p:spTree>
    <p:extLst>
      <p:ext uri="{BB962C8B-B14F-4D97-AF65-F5344CB8AC3E}">
        <p14:creationId xmlns:p14="http://schemas.microsoft.com/office/powerpoint/2010/main" val="16795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grayscl/>
            <a:alphaModFix amt="34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8"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0"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t>Theory of mind </a:t>
            </a:r>
            <a:r>
              <a:rPr lang="en-GB" dirty="0"/>
              <a:t>abilities </a:t>
            </a:r>
            <a:r>
              <a:rPr lang="en-GB" i="0" dirty="0"/>
              <a:t>are widespread</a:t>
            </a:r>
            <a:endParaRPr lang="en-GB" dirty="0"/>
          </a:p>
          <a:p>
            <a:pPr eaLnBrk="1" hangingPunct="1"/>
            <a:endParaRPr lang="en-GB" i="0" dirty="0"/>
          </a:p>
          <a:p>
            <a:pPr eaLnBrk="1" hangingPunct="1">
              <a:spcBef>
                <a:spcPct val="50000"/>
              </a:spcBef>
            </a:pPr>
            <a:r>
              <a:rPr lang="en-GB" b="1" i="0" dirty="0"/>
              <a:t>18-month-olds</a:t>
            </a:r>
            <a:r>
              <a:rPr lang="en-GB" i="0" dirty="0"/>
              <a:t> point to inform, and predict actions based on false beliefs</a:t>
            </a:r>
          </a:p>
          <a:p>
            <a:pPr eaLnBrk="1" hangingPunct="1"/>
            <a:endParaRPr lang="en-GB" i="0" dirty="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Tree>
    <p:extLst>
      <p:ext uri="{BB962C8B-B14F-4D97-AF65-F5344CB8AC3E}">
        <p14:creationId xmlns:p14="http://schemas.microsoft.com/office/powerpoint/2010/main" val="394550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12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705545"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(Clayton, Dally &amp; Emery 2007)</a:t>
            </a:r>
          </a:p>
        </p:txBody>
      </p:sp>
    </p:spTree>
    <p:extLst>
      <p:ext uri="{BB962C8B-B14F-4D97-AF65-F5344CB8AC3E}">
        <p14:creationId xmlns:p14="http://schemas.microsoft.com/office/powerpoint/2010/main" val="1669122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1" name="Group 10"/>
          <p:cNvGrpSpPr/>
          <p:nvPr/>
        </p:nvGrpSpPr>
        <p:grpSpPr>
          <a:xfrm>
            <a:off x="3995936" y="3074324"/>
            <a:ext cx="4032448" cy="2802948"/>
            <a:chOff x="323528" y="2492896"/>
            <a:chExt cx="4032448" cy="2802948"/>
          </a:xfrm>
        </p:grpSpPr>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4130605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19459"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19460"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19461"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19462"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19463"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331222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307389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01482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8" name="Text Box 2"/>
          <p:cNvSpPr txBox="1">
            <a:spLocks noChangeArrowheads="1"/>
          </p:cNvSpPr>
          <p:nvPr/>
        </p:nvSpPr>
        <p:spPr bwMode="auto">
          <a:xfrm>
            <a:off x="1619672" y="2705725"/>
            <a:ext cx="5904656" cy="1446550"/>
          </a:xfrm>
          <a:prstGeom prst="rect">
            <a:avLst/>
          </a:prstGeom>
          <a:solidFill>
            <a:schemeClr val="bg1"/>
          </a:solidFill>
          <a:ln>
            <a:noFill/>
          </a:ln>
          <a:effectLst>
            <a:glow rad="1905000">
              <a:schemeClr val="tx1"/>
            </a:glow>
            <a:softEdge rad="63500"/>
          </a:effectLs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solidFill>
                  <a:schemeClr val="tx1"/>
                </a:solidFill>
                <a:effectLst>
                  <a:glow rad="101600">
                    <a:schemeClr val="bg1">
                      <a:alpha val="75000"/>
                    </a:schemeClr>
                  </a:glow>
                </a:effectLst>
              </a:rPr>
              <a:t>What </a:t>
            </a:r>
            <a:r>
              <a:rPr lang="en-GB" i="0" dirty="0" err="1" smtClean="0">
                <a:solidFill>
                  <a:schemeClr val="tx1"/>
                </a:solidFill>
                <a:effectLst>
                  <a:glow rad="101600">
                    <a:schemeClr val="bg1">
                      <a:alpha val="75000"/>
                    </a:schemeClr>
                  </a:glow>
                </a:effectLst>
              </a:rPr>
              <a:t>doinfants</a:t>
            </a:r>
            <a:r>
              <a:rPr lang="en-GB" i="0" dirty="0">
                <a:solidFill>
                  <a:schemeClr val="tx1"/>
                </a:solidFill>
                <a:effectLst>
                  <a:glow rad="101600">
                    <a:schemeClr val="bg1">
                      <a:alpha val="75000"/>
                    </a:schemeClr>
                  </a:glow>
                </a:effectLst>
              </a:rPr>
              <a:t>, chimps and scrub-jays represent that </a:t>
            </a:r>
            <a:r>
              <a:rPr lang="en-GB" i="0" dirty="0" smtClean="0">
                <a:solidFill>
                  <a:schemeClr val="tx1"/>
                </a:solidFill>
                <a:effectLst>
                  <a:glow rad="101600">
                    <a:schemeClr val="bg1">
                      <a:alpha val="75000"/>
                    </a:schemeClr>
                  </a:glow>
                </a:effectLst>
              </a:rPr>
              <a:t>enables </a:t>
            </a:r>
            <a:r>
              <a:rPr lang="en-GB" i="0" dirty="0">
                <a:solidFill>
                  <a:schemeClr val="tx1"/>
                </a:solidFill>
                <a:effectLst>
                  <a:glow rad="101600">
                    <a:schemeClr val="bg1">
                      <a:alpha val="75000"/>
                    </a:schemeClr>
                  </a:glow>
                </a:effectLst>
              </a:rPr>
              <a:t>them, within limits, to track </a:t>
            </a:r>
            <a:r>
              <a:rPr lang="en-GB" i="0" dirty="0" smtClean="0">
                <a:solidFill>
                  <a:schemeClr val="tx1"/>
                </a:solidFill>
                <a:effectLst>
                  <a:glow rad="101600">
                    <a:schemeClr val="bg1">
                      <a:alpha val="75000"/>
                    </a:schemeClr>
                  </a:glow>
                </a:effectLst>
              </a:rPr>
              <a:t>others</a:t>
            </a:r>
            <a:r>
              <a:rPr lang="en-GB" altLang="ja-JP" i="0" dirty="0" smtClean="0">
                <a:solidFill>
                  <a:schemeClr val="tx1"/>
                </a:solidFill>
                <a:effectLst>
                  <a:glow rad="101600">
                    <a:schemeClr val="bg1">
                      <a:alpha val="75000"/>
                    </a:schemeClr>
                  </a:glow>
                </a:effectLst>
              </a:rPr>
              <a:t>’</a:t>
            </a:r>
            <a:r>
              <a:rPr lang="en-GB" i="0" dirty="0" smtClean="0">
                <a:solidFill>
                  <a:schemeClr val="tx1"/>
                </a:solidFill>
                <a:effectLst>
                  <a:glow rad="101600">
                    <a:schemeClr val="bg1">
                      <a:alpha val="75000"/>
                    </a:schemeClr>
                  </a:glow>
                </a:effectLst>
              </a:rPr>
              <a:t> </a:t>
            </a:r>
            <a:r>
              <a:rPr lang="en-GB" i="0" dirty="0">
                <a:solidFill>
                  <a:schemeClr val="tx1"/>
                </a:solidFill>
                <a:effectLst>
                  <a:glow rad="101600">
                    <a:schemeClr val="bg1">
                      <a:alpha val="75000"/>
                    </a:schemeClr>
                  </a:glow>
                </a:effectLst>
              </a:rPr>
              <a:t>perceptions, knowledge, beliefs and other propositional attitudes?</a:t>
            </a:r>
            <a:r>
              <a:rPr lang="en-GB" dirty="0">
                <a:solidFill>
                  <a:schemeClr val="tx1"/>
                </a:solidFill>
                <a:effectLst>
                  <a:glow rad="101600">
                    <a:schemeClr val="bg1">
                      <a:alpha val="75000"/>
                    </a:schemeClr>
                  </a:glow>
                </a:effectLst>
              </a:rPr>
              <a:t> </a:t>
            </a:r>
          </a:p>
        </p:txBody>
      </p:sp>
    </p:spTree>
    <p:extLst>
      <p:ext uri="{BB962C8B-B14F-4D97-AF65-F5344CB8AC3E}">
        <p14:creationId xmlns:p14="http://schemas.microsoft.com/office/powerpoint/2010/main" val="3711531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1"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2532"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997306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3555"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3556"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006603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9"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4580"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585845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3"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5604"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4128147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4" name="Group 13"/>
          <p:cNvGrpSpPr/>
          <p:nvPr/>
        </p:nvGrpSpPr>
        <p:grpSpPr>
          <a:xfrm>
            <a:off x="3995936" y="3074324"/>
            <a:ext cx="4032448" cy="2802948"/>
            <a:chOff x="323528" y="2492896"/>
            <a:chExt cx="4032448" cy="2802948"/>
          </a:xfrm>
        </p:grpSpPr>
        <p:sp>
          <p:nvSpPr>
            <p:cNvPr id="15" name="Rectangle 14"/>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12623584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0" name="Group 9"/>
          <p:cNvGrpSpPr/>
          <p:nvPr/>
        </p:nvGrpSpPr>
        <p:grpSpPr>
          <a:xfrm>
            <a:off x="3995936" y="3074324"/>
            <a:ext cx="4032448" cy="2802948"/>
            <a:chOff x="323528" y="2492896"/>
            <a:chExt cx="4032448" cy="2802948"/>
          </a:xfrm>
        </p:grpSpPr>
        <p:sp>
          <p:nvSpPr>
            <p:cNvPr id="11" name="Rectangle 10"/>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2974121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6" name="Group 15"/>
          <p:cNvGrpSpPr/>
          <p:nvPr/>
        </p:nvGrpSpPr>
        <p:grpSpPr>
          <a:xfrm>
            <a:off x="3995936" y="3074324"/>
            <a:ext cx="4032448" cy="2802948"/>
            <a:chOff x="323528" y="2492896"/>
            <a:chExt cx="4032448" cy="2802948"/>
          </a:xfrm>
        </p:grpSpPr>
        <p:sp>
          <p:nvSpPr>
            <p:cNvPr id="17" name="Rectangle 16"/>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grpSp>
      <p:sp>
        <p:nvSpPr>
          <p:cNvPr id="21" name="Rectangle 20"/>
          <p:cNvSpPr/>
          <p:nvPr/>
        </p:nvSpPr>
        <p:spPr bwMode="auto">
          <a:xfrm>
            <a:off x="3983606" y="3105947"/>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135803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2" name="Rectangle 11"/>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59417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918215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3174224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3588292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2707752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rgbClr val="000000"/>
                </a:solidFill>
                <a:effectLst>
                  <a:glow rad="76200">
                    <a:srgbClr val="FFFFFF"/>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303601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84"/>
            <a:ext cx="9144000" cy="5614950"/>
          </a:xfrm>
          <a:prstGeom prst="rect">
            <a:avLst/>
          </a:prstGeom>
        </p:spPr>
      </p:pic>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9517568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768" y="3646185"/>
            <a:ext cx="1999601" cy="430887"/>
          </a:xfrm>
          <a:prstGeom prst="rect">
            <a:avLst/>
          </a:prstGeom>
        </p:spPr>
        <p:txBody>
          <a:bodyPr wrap="none">
            <a:spAutoFit/>
          </a:bodyPr>
          <a:lstStyle/>
          <a:p>
            <a:pPr algn="r"/>
            <a:r>
              <a:rPr lang="en-US" i="0" dirty="0"/>
              <a:t> (or ’collective’) </a:t>
            </a:r>
            <a:endParaRPr lang="en-US" dirty="0"/>
          </a:p>
        </p:txBody>
      </p:sp>
      <p:sp>
        <p:nvSpPr>
          <p:cNvPr id="4" name="Text Box 2"/>
          <p:cNvSpPr txBox="1">
            <a:spLocks noChangeArrowheads="1"/>
          </p:cNvSpPr>
          <p:nvPr/>
        </p:nvSpPr>
        <p:spPr bwMode="auto">
          <a:xfrm>
            <a:off x="4368306" y="3299279"/>
            <a:ext cx="1688232"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
        <p:nvSpPr>
          <p:cNvPr id="5" name="Text Box 2"/>
          <p:cNvSpPr txBox="1">
            <a:spLocks noChangeArrowheads="1"/>
          </p:cNvSpPr>
          <p:nvPr/>
        </p:nvSpPr>
        <p:spPr bwMode="auto">
          <a:xfrm>
            <a:off x="2195736" y="3212976"/>
            <a:ext cx="2281064" cy="771623"/>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Tree>
    <p:extLst>
      <p:ext uri="{BB962C8B-B14F-4D97-AF65-F5344CB8AC3E}">
        <p14:creationId xmlns:p14="http://schemas.microsoft.com/office/powerpoint/2010/main" val="334809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63688" y="1196752"/>
            <a:ext cx="201622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8992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Tree>
    <p:extLst>
      <p:ext uri="{BB962C8B-B14F-4D97-AF65-F5344CB8AC3E}">
        <p14:creationId xmlns:p14="http://schemas.microsoft.com/office/powerpoint/2010/main" val="3517535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67334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‘I take a </a:t>
            </a:r>
            <a:r>
              <a:rPr lang="en-US" i="0" dirty="0" smtClean="0">
                <a:solidFill>
                  <a:schemeClr val="bg2">
                    <a:lumMod val="50000"/>
                  </a:schemeClr>
                </a:solidFill>
              </a:rPr>
              <a:t>collective </a:t>
            </a:r>
            <a:r>
              <a:rPr lang="en-US" i="0" dirty="0">
                <a:solidFill>
                  <a:schemeClr val="bg2">
                    <a:lumMod val="50000"/>
                  </a:schemeClr>
                </a:solidFill>
              </a:rPr>
              <a:t>action to involve a collective</a:t>
            </a:r>
            <a:r>
              <a:rPr lang="en-US" i="0" dirty="0" smtClean="0">
                <a:solidFill>
                  <a:schemeClr val="bg2">
                    <a:lumMod val="50000"/>
                  </a:schemeClr>
                </a:solidFill>
              </a:rPr>
              <a:t> [shared] intention</a:t>
            </a:r>
            <a:r>
              <a:rPr lang="en-US" i="0" dirty="0">
                <a:solidFill>
                  <a:schemeClr val="bg2">
                    <a:lumMod val="50000"/>
                  </a:schemeClr>
                </a:solidFill>
              </a:rPr>
              <a:t>.</a:t>
            </a:r>
            <a:r>
              <a:rPr lang="en-US" i="0" dirty="0" smtClean="0">
                <a:solidFill>
                  <a:schemeClr val="bg2">
                    <a:lumMod val="50000"/>
                  </a:schemeClr>
                </a:solidFill>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(Carpenter 2009, p. 381)</a:t>
            </a:r>
            <a:endParaRPr lang="en-US" i="0" dirty="0">
              <a:solidFill>
                <a:schemeClr val="bg2">
                  <a:lumMod val="50000"/>
                </a:schemeClr>
              </a:solidFill>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‘The sine qua non of collaborative action is a joint goal [</a:t>
            </a:r>
            <a:r>
              <a:rPr lang="en-US" i="0" dirty="0" smtClean="0">
                <a:solidFill>
                  <a:schemeClr val="bg2">
                    <a:lumMod val="50000"/>
                  </a:schemeClr>
                </a:solidFill>
              </a:rPr>
              <a:t>shared intention] </a:t>
            </a:r>
            <a:r>
              <a:rPr lang="en-US" i="0" dirty="0">
                <a:solidFill>
                  <a:schemeClr val="bg2">
                    <a:lumMod val="50000"/>
                  </a:schemeClr>
                </a:solidFill>
              </a:rPr>
              <a:t>and a joint </a:t>
            </a:r>
            <a:r>
              <a:rPr lang="en-US" i="0" dirty="0" smtClean="0">
                <a:solidFill>
                  <a:schemeClr val="bg2">
                    <a:lumMod val="50000"/>
                  </a:schemeClr>
                </a:solidFill>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rPr>
              <a:t>(Tomasello 2008, </a:t>
            </a:r>
            <a:r>
              <a:rPr lang="en-US" i="0" dirty="0">
                <a:solidFill>
                  <a:schemeClr val="bg2">
                    <a:lumMod val="50000"/>
                  </a:schemeClr>
                </a:solidFill>
              </a:rPr>
              <a:t>p</a:t>
            </a:r>
            <a:r>
              <a:rPr lang="en-US" i="0" dirty="0" smtClean="0">
                <a:solidFill>
                  <a:schemeClr val="bg2">
                    <a:lumMod val="50000"/>
                  </a:schemeClr>
                </a:solidFill>
              </a:rPr>
              <a:t>. 181</a:t>
            </a:r>
            <a:r>
              <a:rPr lang="en-US" i="0" dirty="0">
                <a:solidFill>
                  <a:schemeClr val="bg2">
                    <a:lumMod val="50000"/>
                  </a:schemeClr>
                </a:solidFill>
              </a:rPr>
              <a:t>)</a:t>
            </a:r>
            <a:endParaRPr lang="en-US" i="0" dirty="0" smtClean="0">
              <a:solidFill>
                <a:schemeClr val="bg2">
                  <a:lumMod val="50000"/>
                </a:schemeClr>
              </a:solidFill>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853998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Tree>
    <p:extLst>
      <p:ext uri="{BB962C8B-B14F-4D97-AF65-F5344CB8AC3E}">
        <p14:creationId xmlns:p14="http://schemas.microsoft.com/office/powerpoint/2010/main" val="1959622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2297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4056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39552" y="1052736"/>
            <a:ext cx="7560840" cy="2520280"/>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115528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581144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094635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Do all actions involve intentions</a:t>
            </a:r>
            <a:r>
              <a:rPr lang="en-US" i="0" dirty="0" smtClean="0"/>
              <a:t>?  No.</a:t>
            </a:r>
            <a:endParaRPr lang="en-US" i="0" dirty="0"/>
          </a:p>
        </p:txBody>
      </p:sp>
    </p:spTree>
    <p:extLst>
      <p:ext uri="{BB962C8B-B14F-4D97-AF65-F5344CB8AC3E}">
        <p14:creationId xmlns:p14="http://schemas.microsoft.com/office/powerpoint/2010/main" val="4138357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006618" y="1196752"/>
            <a:ext cx="79208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4207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1511155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196752"/>
            <a:ext cx="9144000" cy="648072"/>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3635714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844824"/>
            <a:ext cx="9144000" cy="93610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3384520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Do all actions involve intentions</a:t>
            </a:r>
            <a:r>
              <a:rPr lang="en-US" i="0" dirty="0" smtClean="0">
                <a:effectLst>
                  <a:glow rad="101600">
                    <a:srgbClr val="000000"/>
                  </a:glow>
                </a:effectLst>
              </a:rPr>
              <a:t>?  </a:t>
            </a:r>
            <a:r>
              <a:rPr lang="en-US" i="0" strike="sngStrike" dirty="0" smtClean="0">
                <a:effectLst>
                  <a:glow rad="101600">
                    <a:srgbClr val="000000"/>
                  </a:glow>
                </a:effectLst>
              </a:rPr>
              <a:t>No</a:t>
            </a:r>
            <a:r>
              <a:rPr lang="en-US" i="0" dirty="0" smtClean="0">
                <a:effectLst>
                  <a:glow rad="101600">
                    <a:srgbClr val="000000"/>
                  </a:glow>
                </a:effectLst>
              </a:rPr>
              <a:t>.  Maybe not.</a:t>
            </a:r>
            <a:endParaRPr lang="en-US" i="0" dirty="0">
              <a:effectLst>
                <a:glow rad="101600">
                  <a:srgbClr val="000000"/>
                </a:glow>
              </a:effectLst>
            </a:endParaRPr>
          </a:p>
        </p:txBody>
      </p:sp>
    </p:spTree>
    <p:extLst>
      <p:ext uri="{BB962C8B-B14F-4D97-AF65-F5344CB8AC3E}">
        <p14:creationId xmlns:p14="http://schemas.microsoft.com/office/powerpoint/2010/main" val="975979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chemeClr val="bg2">
                <a:lumMod val="50000"/>
              </a:schemeClr>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chemeClr val="bg2">
                <a:lumMod val="50000"/>
              </a:schemeClr>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497706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exoticism</a:t>
            </a:r>
            <a:endParaRPr lang="en-US" i="0" dirty="0" smtClean="0">
              <a:ea typeface="Arial" charset="0"/>
              <a:cs typeface="Arial" charset="0"/>
            </a:endParaRPr>
          </a:p>
        </p:txBody>
      </p:sp>
    </p:spTree>
    <p:extLst>
      <p:ext uri="{BB962C8B-B14F-4D97-AF65-F5344CB8AC3E}">
        <p14:creationId xmlns:p14="http://schemas.microsoft.com/office/powerpoint/2010/main" val="3376630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‘The </a:t>
            </a:r>
            <a:r>
              <a:rPr lang="en-US" i="0" dirty="0"/>
              <a:t>key question in the philosophy of collective action is simply ... under what conditions are two or more people doing something together</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2010: 67)</a:t>
            </a:r>
            <a:endParaRPr lang="en-US" i="0" dirty="0"/>
          </a:p>
        </p:txBody>
      </p:sp>
    </p:spTree>
    <p:extLst>
      <p:ext uri="{BB962C8B-B14F-4D97-AF65-F5344CB8AC3E}">
        <p14:creationId xmlns:p14="http://schemas.microsoft.com/office/powerpoint/2010/main" val="1051092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21540000">
            <a:off x="1187624" y="2132856"/>
            <a:ext cx="925746" cy="43204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bwMode="auto">
          <a:xfrm rot="60000">
            <a:off x="4211248" y="1796435"/>
            <a:ext cx="3047024" cy="42246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‘The </a:t>
            </a:r>
            <a:r>
              <a:rPr lang="en-US" i="0" dirty="0">
                <a:effectLst>
                  <a:glow rad="101600">
                    <a:srgbClr val="000000"/>
                  </a:glow>
                </a:effectLst>
              </a:rPr>
              <a:t>key question in the philosophy of collective action is simply ... under what conditions are two or more people doing something together</a:t>
            </a:r>
            <a:r>
              <a:rPr lang="en-US" i="0" dirty="0" smtClean="0">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(Gilbert 2010: 67)</a:t>
            </a:r>
            <a:endParaRPr lang="en-US" i="0" dirty="0">
              <a:effectLst>
                <a:glow rad="101600">
                  <a:srgbClr val="000000"/>
                </a:glow>
              </a:effectLst>
            </a:endParaRPr>
          </a:p>
        </p:txBody>
      </p:sp>
    </p:spTree>
    <p:extLst>
      <p:ext uri="{BB962C8B-B14F-4D97-AF65-F5344CB8AC3E}">
        <p14:creationId xmlns:p14="http://schemas.microsoft.com/office/powerpoint/2010/main" val="34691347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006618" y="1196752"/>
            <a:ext cx="79208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899592" y="2132856"/>
            <a:ext cx="6480720" cy="2954655"/>
          </a:xfrm>
          <a:prstGeom prst="rect">
            <a:avLst/>
          </a:prstGeom>
          <a:solidFill>
            <a:srgbClr val="000000"/>
          </a:solidFill>
        </p:spPr>
        <p:txBody>
          <a:bodyPr wrap="square">
            <a:spAutoFit/>
          </a:bodyPr>
          <a:lstStyle/>
          <a:p>
            <a:r>
              <a:rPr lang="en-US" i="0" dirty="0" smtClean="0">
                <a:effectLst>
                  <a:glow rad="101600">
                    <a:srgbClr val="000000"/>
                  </a:glow>
                </a:effectLst>
              </a:rPr>
              <a:t>“motor activation during </a:t>
            </a:r>
            <a:r>
              <a:rPr lang="en-US" i="0" dirty="0">
                <a:effectLst>
                  <a:glow rad="101600">
                    <a:srgbClr val="000000"/>
                  </a:glow>
                </a:effectLst>
              </a:rPr>
              <a:t>action anticipation depends on the </a:t>
            </a:r>
            <a:r>
              <a:rPr lang="en-US" i="0" dirty="0" smtClean="0">
                <a:effectLst>
                  <a:glow rad="101600">
                    <a:srgbClr val="000000"/>
                  </a:glow>
                </a:effectLst>
              </a:rPr>
              <a:t>... relation </a:t>
            </a:r>
            <a:r>
              <a:rPr lang="en-US" i="0" dirty="0">
                <a:effectLst>
                  <a:glow rad="101600">
                    <a:srgbClr val="000000"/>
                  </a:glow>
                </a:effectLst>
              </a:rPr>
              <a:t>between the actor and the </a:t>
            </a:r>
            <a:r>
              <a:rPr lang="en-US" i="0" dirty="0" smtClean="0">
                <a:effectLst>
                  <a:glow rad="101600">
                    <a:srgbClr val="000000"/>
                  </a:glow>
                </a:effectLst>
              </a:rPr>
              <a:t>observer ... </a:t>
            </a:r>
            <a:r>
              <a:rPr lang="en-US" i="0" dirty="0">
                <a:effectLst>
                  <a:glow rad="101600">
                    <a:srgbClr val="000000"/>
                  </a:glow>
                </a:effectLst>
              </a:rPr>
              <a:t>Simulation of another person’s action, as reﬂected in </a:t>
            </a:r>
            <a:r>
              <a:rPr lang="en-US" i="0" dirty="0" smtClean="0">
                <a:effectLst>
                  <a:glow rad="101600">
                    <a:srgbClr val="000000"/>
                  </a:glow>
                </a:effectLst>
              </a:rPr>
              <a:t>the activation </a:t>
            </a:r>
            <a:r>
              <a:rPr lang="en-US" i="0" dirty="0">
                <a:effectLst>
                  <a:glow rad="101600">
                    <a:srgbClr val="000000"/>
                  </a:glow>
                </a:effectLst>
              </a:rPr>
              <a:t>of motor cortices, gets stronger the </a:t>
            </a:r>
            <a:r>
              <a:rPr lang="en-US" i="0" dirty="0" smtClean="0">
                <a:effectLst>
                  <a:glow rad="101600">
                    <a:srgbClr val="000000"/>
                  </a:glow>
                </a:effectLst>
              </a:rPr>
              <a:t>more the </a:t>
            </a:r>
            <a:r>
              <a:rPr lang="en-US" i="0" dirty="0">
                <a:effectLst>
                  <a:glow rad="101600">
                    <a:srgbClr val="000000"/>
                  </a:glow>
                </a:effectLst>
              </a:rPr>
              <a:t>other is perceived as an interaction partner</a:t>
            </a:r>
            <a:r>
              <a:rPr lang="en-US" i="0" dirty="0" smtClean="0">
                <a:effectLst>
                  <a:glow rad="101600">
                    <a:srgbClr val="000000"/>
                  </a:glow>
                </a:effectLst>
              </a:rPr>
              <a:t>.”  </a:t>
            </a:r>
          </a:p>
          <a:p>
            <a:pPr algn="r">
              <a:spcBef>
                <a:spcPts val="1200"/>
              </a:spcBef>
            </a:pPr>
            <a:r>
              <a:rPr lang="en-US" i="0" dirty="0" smtClean="0">
                <a:effectLst>
                  <a:glow rad="101600">
                    <a:srgbClr val="000000"/>
                  </a:glow>
                </a:effectLst>
              </a:rPr>
              <a:t>--- </a:t>
            </a:r>
            <a:r>
              <a:rPr lang="en-US" i="0" dirty="0" err="1">
                <a:effectLst>
                  <a:glow rad="101600">
                    <a:srgbClr val="000000"/>
                  </a:glow>
                </a:effectLst>
              </a:rPr>
              <a:t>Kourtis</a:t>
            </a:r>
            <a:r>
              <a:rPr lang="en-US" i="0" dirty="0">
                <a:effectLst>
                  <a:glow rad="101600">
                    <a:srgbClr val="000000"/>
                  </a:glow>
                </a:effectLst>
              </a:rPr>
              <a:t>, </a:t>
            </a:r>
            <a:r>
              <a:rPr lang="en-US" i="0" dirty="0" err="1">
                <a:effectLst>
                  <a:glow rad="101600">
                    <a:srgbClr val="000000"/>
                  </a:glow>
                </a:effectLst>
              </a:rPr>
              <a:t>Sebanz</a:t>
            </a:r>
            <a:r>
              <a:rPr lang="en-US" i="0" dirty="0">
                <a:effectLst>
                  <a:glow rad="101600">
                    <a:srgbClr val="000000"/>
                  </a:glow>
                </a:effectLst>
              </a:rPr>
              <a:t> &amp; Knoblich (</a:t>
            </a:r>
            <a:r>
              <a:rPr lang="en-US" i="0" dirty="0" smtClean="0">
                <a:effectLst>
                  <a:glow rad="101600">
                    <a:srgbClr val="000000"/>
                  </a:glow>
                </a:effectLst>
              </a:rPr>
              <a:t>2010, p.  4)</a:t>
            </a:r>
            <a:endParaRPr lang="en-US" i="0" dirty="0">
              <a:effectLst>
                <a:glow rad="101600">
                  <a:srgbClr val="000000"/>
                </a:glow>
              </a:effectLst>
            </a:endParaRPr>
          </a:p>
          <a:p>
            <a:endParaRPr lang="en-US" i="0" dirty="0">
              <a:effectLst>
                <a:glow rad="101600">
                  <a:srgbClr val="000000"/>
                </a:glow>
              </a:effectLst>
            </a:endParaRPr>
          </a:p>
        </p:txBody>
      </p:sp>
    </p:spTree>
    <p:extLst>
      <p:ext uri="{BB962C8B-B14F-4D97-AF65-F5344CB8AC3E}">
        <p14:creationId xmlns:p14="http://schemas.microsoft.com/office/powerpoint/2010/main" val="685033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10" name="Rectangle 9"/>
          <p:cNvSpPr/>
          <p:nvPr/>
        </p:nvSpPr>
        <p:spPr bwMode="auto">
          <a:xfrm>
            <a:off x="395536" y="836712"/>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407866" y="5013176"/>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12"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048822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8373799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825112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9" name="Rectangle 18"/>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20" name="Rectangle 19"/>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2" name="Oval 2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5" name="Straight Arrow Connector 24"/>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6" name="Straight Arrow Connector 25"/>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7" name="Left Brace 26"/>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9" name="Rectangle 18"/>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20" name="Rectangle 19"/>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2" name="Oval 2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5" name="Straight Arrow Connector 24"/>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6" name="Straight Arrow Connector 25"/>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7" name="Left Brace 26"/>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8" name="Rectangle 17"/>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19" name="Rectangle 18"/>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0" name="Oval 19"/>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3" name="Straight Arrow Connector 22"/>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4" name="Straight Arrow Connector 23"/>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5" name="Left Brace 24"/>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18" name="Oval 17"/>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Arrow Connector 18"/>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0" name="Straight Arrow Connector 19"/>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1" name="Left Brace 20"/>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23" name="Rectangle 22"/>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24" name="Rectangle 23"/>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5" name="Oval 2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539552" y="1196752"/>
            <a:ext cx="8604448"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207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214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 </a:t>
            </a:r>
            <a:endParaRPr lang="en-GB" i="0" dirty="0">
              <a:solidFill>
                <a:schemeClr val="tx1"/>
              </a:solidFill>
              <a:effectLst>
                <a:glow rad="101600">
                  <a:schemeClr val="tx1">
                    <a:alpha val="75000"/>
                  </a:schemeClr>
                </a:glow>
              </a:effectLst>
            </a:endParaRPr>
          </a:p>
          <a:p>
            <a:pPr algn="r">
              <a:spcBef>
                <a:spcPct val="25000"/>
              </a:spcBef>
            </a:pPr>
            <a:endParaRPr lang="en-GB" sz="1600" i="0" dirty="0">
              <a:solidFill>
                <a:schemeClr val="tx1"/>
              </a:solidFill>
              <a:effectLst>
                <a:glow rad="101600">
                  <a:schemeClr val="tx1">
                    <a:alpha val="75000"/>
                  </a:schemeClr>
                </a:glow>
              </a:effectLst>
            </a:endParaRP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r>
              <a:rPr lang="en-GB" sz="1600" i="0" dirty="0" smtClean="0">
                <a:effectLst>
                  <a:glow rad="101600">
                    <a:schemeClr val="tx1">
                      <a:alpha val="75000"/>
                    </a:schemeClr>
                  </a:glow>
                </a:effectLst>
              </a:rPr>
              <a:t>)</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25191607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320311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9990841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174302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193569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147653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475211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2599404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8316416" cy="6453336"/>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956798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717973" y="3212466"/>
            <a:ext cx="5708054" cy="433068"/>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04290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60907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34384" t="57033" r="36895" b="2871"/>
          <a:stretch/>
        </p:blipFill>
        <p:spPr>
          <a:xfrm>
            <a:off x="2123728" y="1253568"/>
            <a:ext cx="6264939" cy="5441072"/>
          </a:xfrm>
          <a:prstGeom prst="rect">
            <a:avLst/>
          </a:prstGeom>
        </p:spPr>
      </p:pic>
      <p:sp>
        <p:nvSpPr>
          <p:cNvPr id="3" name="Rectangle 2"/>
          <p:cNvSpPr/>
          <p:nvPr/>
        </p:nvSpPr>
        <p:spPr bwMode="auto">
          <a:xfrm>
            <a:off x="6588224" y="3789040"/>
            <a:ext cx="1296144" cy="1872208"/>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313263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0325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782570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611902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chemeClr val="accent3"/>
                </a:solidFill>
                <a:effectLst>
                  <a:glow rad="101600">
                    <a:schemeClr val="tx1">
                      <a:alpha val="75000"/>
                    </a:schemeClr>
                  </a:glow>
                </a:effectLst>
              </a:rPr>
              <a:t>The existence of abilities to engage in joint action partially </a:t>
            </a:r>
            <a:r>
              <a:rPr lang="en-GB" i="0" dirty="0" smtClean="0">
                <a:solidFill>
                  <a:schemeClr val="accent3"/>
                </a:solidFill>
                <a:effectLst>
                  <a:glow rad="101600">
                    <a:schemeClr val="tx1">
                      <a:alpha val="75000"/>
                    </a:schemeClr>
                  </a:glow>
                </a:effectLst>
              </a:rPr>
              <a:t>explains </a:t>
            </a:r>
            <a:r>
              <a:rPr lang="en-GB" i="0" dirty="0">
                <a:solidFill>
                  <a:schemeClr val="accent3"/>
                </a:solidFill>
                <a:effectLst>
                  <a:glow rad="101600">
                    <a:schemeClr val="tx1">
                      <a:alpha val="75000"/>
                    </a:schemeClr>
                  </a:glow>
                </a:effectLst>
              </a:rPr>
              <a:t>how sophisticated forms of social cognition emerge in evolution or development (or both)</a:t>
            </a:r>
            <a:endParaRPr lang="en-GB" dirty="0">
              <a:solidFill>
                <a:schemeClr val="accent3"/>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213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6701194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3349313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08520" y="-27384"/>
            <a:ext cx="8784976"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joint action &amp;</a:t>
            </a:r>
          </a:p>
        </p:txBody>
      </p:sp>
      <p:sp>
        <p:nvSpPr>
          <p:cNvPr id="7" name="Text Box 2"/>
          <p:cNvSpPr txBox="1">
            <a:spLocks noChangeArrowheads="1"/>
          </p:cNvSpPr>
          <p:nvPr/>
        </p:nvSpPr>
        <p:spPr bwMode="auto">
          <a:xfrm>
            <a:off x="-460549" y="361119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others’</a:t>
            </a:r>
          </a:p>
        </p:txBody>
      </p:sp>
      <p:sp>
        <p:nvSpPr>
          <p:cNvPr id="6" name="Text Box 2"/>
          <p:cNvSpPr txBox="1">
            <a:spLocks noChangeArrowheads="1"/>
          </p:cNvSpPr>
          <p:nvPr/>
        </p:nvSpPr>
        <p:spPr bwMode="auto">
          <a:xfrm>
            <a:off x="4219971" y="4403280"/>
            <a:ext cx="4744517"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minds</a:t>
            </a:r>
          </a:p>
        </p:txBody>
      </p:sp>
      <p:sp>
        <p:nvSpPr>
          <p:cNvPr id="8" name="Text Box 2"/>
          <p:cNvSpPr txBox="1">
            <a:spLocks noChangeArrowheads="1"/>
          </p:cNvSpPr>
          <p:nvPr/>
        </p:nvSpPr>
        <p:spPr bwMode="auto">
          <a:xfrm>
            <a:off x="-108520" y="83671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knowing</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49543</TotalTime>
  <Words>10854</Words>
  <Application>Microsoft Macintosh PowerPoint</Application>
  <PresentationFormat>On-screen Show (4:3)</PresentationFormat>
  <Paragraphs>1325</Paragraphs>
  <Slides>167</Slides>
  <Notes>111</Notes>
  <HiddenSlides>0</HiddenSlides>
  <MMClips>0</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1739</cp:revision>
  <cp:lastPrinted>2011-06-06T00:11:55Z</cp:lastPrinted>
  <dcterms:created xsi:type="dcterms:W3CDTF">2010-11-22T10:27:15Z</dcterms:created>
  <dcterms:modified xsi:type="dcterms:W3CDTF">2012-03-04T22:01:29Z</dcterms:modified>
  <cp:category/>
</cp:coreProperties>
</file>